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90" r:id="rId4"/>
    <p:sldId id="261" r:id="rId5"/>
    <p:sldId id="259" r:id="rId6"/>
    <p:sldId id="286" r:id="rId7"/>
    <p:sldId id="265" r:id="rId8"/>
    <p:sldId id="266" r:id="rId9"/>
    <p:sldId id="262" r:id="rId10"/>
    <p:sldId id="270" r:id="rId11"/>
    <p:sldId id="269" r:id="rId12"/>
    <p:sldId id="263" r:id="rId13"/>
    <p:sldId id="291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7" r:id="rId22"/>
    <p:sldId id="282" r:id="rId23"/>
    <p:sldId id="288" r:id="rId24"/>
    <p:sldId id="289" r:id="rId25"/>
    <p:sldId id="284" r:id="rId26"/>
    <p:sldId id="283" r:id="rId27"/>
    <p:sldId id="285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2" Type="http://schemas.microsoft.com/office/2007/relationships/hdphoto" Target="NULL"/><Relationship Id="rId2" Type="http://schemas.openxmlformats.org/officeDocument/2006/relationships/image" Target="../media/image4.jpeg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9.pn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12" Type="http://schemas.microsoft.com/office/2007/relationships/hdphoto" Target="NUL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12" Type="http://schemas.microsoft.com/office/2007/relationships/hdphoto" Target="NUL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jpeg"/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eg"/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32.jpeg"/><Relationship Id="rId5" Type="http://schemas.openxmlformats.org/officeDocument/2006/relationships/image" Target="../media/image8.png"/><Relationship Id="rId10" Type="http://schemas.openxmlformats.org/officeDocument/2006/relationships/image" Target="../media/image31.jpeg"/><Relationship Id="rId4" Type="http://schemas.openxmlformats.org/officeDocument/2006/relationships/image" Target="../media/image26.gif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3" Type="http://schemas.openxmlformats.org/officeDocument/2006/relationships/image" Target="../media/image4.jpeg"/><Relationship Id="rId12" Type="http://schemas.microsoft.com/office/2007/relationships/hdphoto" Target="NUL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12" Type="http://schemas.microsoft.com/office/2007/relationships/hdphoto" Target="NUL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mailto:oskar-turovets@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vk.com/magistratura_eup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microsoft.com/office/2007/relationships/hdphoto" Target="NUL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microsoft.com/office/2007/relationships/hdphoto" Target="NUL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12" Type="http://schemas.microsoft.com/office/2007/relationships/hdphoto" Target="NUL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12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12" Type="http://schemas.microsoft.com/office/2007/relationships/hdphoto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12" Type="http://schemas.microsoft.com/office/2007/relationships/hdphoto" Target="NUL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7.gif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2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013176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3861048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82824" y="4913784"/>
            <a:ext cx="52611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МАГИСТРАТУРА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Рисунок 8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1547664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134072" y="1484784"/>
            <a:ext cx="6758408" cy="345638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Подготовка магистров </a:t>
            </a:r>
            <a:r>
              <a:rPr lang="ru-RU" sz="2000" dirty="0" smtClean="0">
                <a:solidFill>
                  <a:prstClr val="black"/>
                </a:solidFill>
              </a:rPr>
              <a:t>в области управления инновационными проектами и программами, стратегии инновационной деятельности, формализации и    моделирования инновационного проекта, а также развития инструментальных средств, </a:t>
            </a:r>
            <a:r>
              <a:rPr lang="ru-RU" sz="2000" dirty="0" err="1" smtClean="0">
                <a:solidFill>
                  <a:prstClr val="black"/>
                </a:solidFill>
              </a:rPr>
              <a:t>обеспечива</a:t>
            </a:r>
            <a:r>
              <a:rPr lang="ru-RU" sz="2000" dirty="0" smtClean="0">
                <a:solidFill>
                  <a:prstClr val="black"/>
                </a:solidFill>
              </a:rPr>
              <a:t>  </a:t>
            </a:r>
            <a:r>
              <a:rPr lang="ru-RU" sz="2000" dirty="0" err="1" smtClean="0">
                <a:solidFill>
                  <a:prstClr val="black"/>
                </a:solidFill>
              </a:rPr>
              <a:t>ющих</a:t>
            </a:r>
            <a:r>
              <a:rPr lang="ru-RU" sz="2000" dirty="0" smtClean="0">
                <a:solidFill>
                  <a:prstClr val="black"/>
                </a:solidFill>
              </a:rPr>
              <a:t> поддержку и активизацию деятельности     руководителя проектов и программ на всех этапах жизненного цикла инновационного процесса.</a:t>
            </a:r>
            <a:endParaRPr lang="ru-RU" sz="2000" dirty="0"/>
          </a:p>
        </p:txBody>
      </p:sp>
      <p:pic>
        <p:nvPicPr>
          <p:cNvPr id="5" name="Рисунок 4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stephen-covey.petrovka.ua/thumbs/130070----.jpg"/>
          <p:cNvPicPr>
            <a:picLocks noChangeAspect="1" noChangeArrowheads="1"/>
          </p:cNvPicPr>
          <p:nvPr/>
        </p:nvPicPr>
        <p:blipFill>
          <a:blip r:embed="rId13" cstate="print"/>
          <a:srcRect l="12000" t="39452" b="11453"/>
          <a:stretch>
            <a:fillRect/>
          </a:stretch>
        </p:blipFill>
        <p:spPr bwMode="auto">
          <a:xfrm>
            <a:off x="5010855" y="4005064"/>
            <a:ext cx="4133145" cy="28529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 smtClean="0"/>
              <a:t>Направление 38.04.02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«МЕНЕДЖМЕНТ»</a:t>
            </a:r>
            <a:endParaRPr lang="ru-RU" sz="3600" dirty="0"/>
          </a:p>
        </p:txBody>
      </p:sp>
      <p:pic>
        <p:nvPicPr>
          <p:cNvPr id="6" name="Рисунок 5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stroitechnika.com/d/676386/d/%D0%9F%D1%80%D0%BE%D0%B8%D0%B7%D0%B2%D0%BE%D0%B4%D1%81%D1%82%D0%B2%D0%BE_%D0%A0%D0%B8%D1%84%D0%B5%D0%B9_%D0%A3%D0%B4%D0%B0%D1%8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1268760"/>
            <a:ext cx="3419872" cy="1944216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https://im1-tub-ru.yandex.net/i?id=88dfbcf1470523c21c244b2cdd39f8ed&amp;n=33&amp;h=190&amp;w=3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1680" y="2996952"/>
            <a:ext cx="3471218" cy="1800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8" name="Picture 6" descr="http://bukvi.ru/wp-content/uploads/2014/01/010914_0353_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5157192"/>
            <a:ext cx="5773291" cy="17008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148478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6"/>
              </a:buBlip>
            </a:pPr>
            <a:r>
              <a:rPr lang="ru-RU" sz="24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Логистические</a:t>
            </a:r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системы </a:t>
            </a:r>
          </a:p>
          <a:p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предприятия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350100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6"/>
              </a:buBlip>
            </a:pPr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Экономика и  управление </a:t>
            </a:r>
          </a:p>
          <a:p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предприятиями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069514"/>
          </a:xfrm>
        </p:spPr>
        <p:txBody>
          <a:bodyPr/>
          <a:lstStyle/>
          <a:p>
            <a:r>
              <a:rPr lang="ru-RU" dirty="0" smtClean="0"/>
              <a:t>Направление 38.04.02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«МЕНЕДЖМЕНТ»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Форма обучения:</a:t>
            </a:r>
          </a:p>
          <a:p>
            <a:pPr indent="719138">
              <a:buFont typeface="Wingdings" pitchFamily="2" charset="2"/>
              <a:buChar char="q"/>
            </a:pPr>
            <a:r>
              <a:rPr lang="ru-RU" sz="4000" b="1" i="1" dirty="0" smtClean="0">
                <a:solidFill>
                  <a:schemeClr val="tx1"/>
                </a:solidFill>
              </a:rPr>
              <a:t>Очная</a:t>
            </a:r>
          </a:p>
          <a:p>
            <a:pPr indent="719138">
              <a:buFont typeface="Wingdings" pitchFamily="2" charset="2"/>
              <a:buChar char="q"/>
            </a:pPr>
            <a:r>
              <a:rPr lang="ru-RU" sz="4000" b="1" i="1" dirty="0" err="1" smtClean="0">
                <a:solidFill>
                  <a:schemeClr val="tx1"/>
                </a:solidFill>
              </a:rPr>
              <a:t>Очно-заочная</a:t>
            </a:r>
            <a:endParaRPr lang="ru-RU" sz="4000" b="1" i="1" dirty="0" smtClean="0">
              <a:solidFill>
                <a:schemeClr val="tx1"/>
              </a:solidFill>
            </a:endParaRPr>
          </a:p>
          <a:p>
            <a:pPr indent="719138">
              <a:buFont typeface="Wingdings" pitchFamily="2" charset="2"/>
              <a:buChar char="q"/>
            </a:pPr>
            <a:r>
              <a:rPr lang="ru-RU" sz="4000" b="1" i="1" dirty="0" smtClean="0">
                <a:solidFill>
                  <a:schemeClr val="tx1"/>
                </a:solidFill>
              </a:rPr>
              <a:t>Заочная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1.bp.blogspot.com/-OPNRNTgsuMM/VNovrQQoGRI/AAAAAAAAA_U/x75QFonCnPY/s1600/0_e8b81_bad9cc67_XL.png"/>
          <p:cNvPicPr/>
          <p:nvPr/>
        </p:nvPicPr>
        <p:blipFill>
          <a:blip r:embed="rId13" cstate="print"/>
          <a:srcRect l="5000" r="11111"/>
          <a:stretch>
            <a:fillRect/>
          </a:stretch>
        </p:blipFill>
        <p:spPr bwMode="auto">
          <a:xfrm>
            <a:off x="7020272" y="3645024"/>
            <a:ext cx="19177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Логистические</a:t>
            </a:r>
            <a:r>
              <a:rPr lang="ru-RU" sz="36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системы </a:t>
            </a:r>
            <a:br>
              <a:rPr lang="ru-RU" sz="36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предприятия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магистерской программы</a:t>
            </a:r>
            <a:endParaRPr lang="ru-RU" cap="all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д.э.н</a:t>
            </a:r>
            <a:r>
              <a:rPr lang="ru-RU" dirty="0" smtClean="0"/>
              <a:t>., профессор кафедры </a:t>
            </a:r>
          </a:p>
          <a:p>
            <a:r>
              <a:rPr lang="ru-RU" dirty="0" smtClean="0"/>
              <a:t>экономики и управления на </a:t>
            </a:r>
          </a:p>
          <a:p>
            <a:r>
              <a:rPr lang="ru-RU" dirty="0" smtClean="0"/>
              <a:t>предприятии машиностроения</a:t>
            </a:r>
          </a:p>
          <a:p>
            <a:endParaRPr lang="ru-RU" b="1" i="1" dirty="0" smtClean="0"/>
          </a:p>
          <a:p>
            <a:r>
              <a:rPr lang="ru-RU" b="1" i="1" dirty="0" smtClean="0"/>
              <a:t>Родионова Валентина Николаевна</a:t>
            </a:r>
            <a:endParaRPr lang="ru-RU" dirty="0"/>
          </a:p>
        </p:txBody>
      </p:sp>
      <p:pic>
        <p:nvPicPr>
          <p:cNvPr id="6" name="Содержимое 3" descr="X:\Прядко Э.Б\Foto_2012_12\Каф ЭУПМ-Туровец\10х15=1шт Родионова Валентина Николаевна 448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1944216" cy="2448272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Рисунок 6" descr="C:\Users\allya\Desktop\Сборник юбилейный\Logo VGTU.jpg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835696" y="1844824"/>
            <a:ext cx="6861448" cy="1944215"/>
          </a:xfrm>
        </p:spPr>
        <p:txBody>
          <a:bodyPr/>
          <a:lstStyle/>
          <a:p>
            <a:pPr algn="ctr"/>
            <a:r>
              <a:rPr lang="ru-RU" sz="2000" dirty="0" smtClean="0"/>
              <a:t>Программа «</a:t>
            </a:r>
            <a:r>
              <a:rPr lang="ru-RU" sz="2000" dirty="0" err="1" smtClean="0"/>
              <a:t>Логистические</a:t>
            </a:r>
            <a:r>
              <a:rPr lang="ru-RU" sz="2000" dirty="0" smtClean="0"/>
              <a:t> системы предприятия» направлена на подготовку магистров в области      управления производственно-хозяйственными и    технологическими процессами в любой                снабженческо-производственно-сбытовой системе предприятий.</a:t>
            </a:r>
          </a:p>
          <a:p>
            <a:pPr algn="ctr"/>
            <a:endParaRPr lang="ru-RU" sz="2000" dirty="0"/>
          </a:p>
        </p:txBody>
      </p:sp>
      <p:pic>
        <p:nvPicPr>
          <p:cNvPr id="34818" name="Picture 2" descr="http://files.nicwebsite.ru/rucenter25159/image/6351946357224996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6718386" cy="26642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 descr="C:\Users\allya\Desktop\Сборник юбилейный\Logo VGTU.jpg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Экономика и  управление </a:t>
            </a:r>
            <a:br>
              <a:rPr lang="ru-RU" sz="32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предприятиями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магистерской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763688" y="1844824"/>
            <a:ext cx="4320480" cy="4147865"/>
          </a:xfrm>
        </p:spPr>
        <p:txBody>
          <a:bodyPr/>
          <a:lstStyle/>
          <a:p>
            <a:r>
              <a:rPr lang="ru-RU" sz="2000" dirty="0" smtClean="0"/>
              <a:t>Доктор экономических наук,   профессор кафедры </a:t>
            </a:r>
          </a:p>
          <a:p>
            <a:r>
              <a:rPr lang="ru-RU" sz="2000" dirty="0" smtClean="0"/>
              <a:t>экономики и управления на    предприятии машиностроения 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Гунина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Инна Александровна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ownloads\10х15=1шт Гунина Инна Ал-дровна 173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2276872"/>
            <a:ext cx="2484810" cy="323931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19672" y="1124744"/>
            <a:ext cx="7200800" cy="2664296"/>
          </a:xfrm>
        </p:spPr>
        <p:txBody>
          <a:bodyPr/>
          <a:lstStyle/>
          <a:p>
            <a:pPr algn="ctr"/>
            <a:r>
              <a:rPr lang="ru-RU" sz="2000" dirty="0" smtClean="0"/>
              <a:t>По окончании магистерской программы «Экономика и управление предприятиями» выпускники получают  степень магистр менеджмента, что поможет занять     им достойное место в организациях сферы               образования и науки, государственной сферы, в        коммерческих предприятиях, кредитных учреждениях, налоговых органах, консалтинговых и аудиторских     фирмах.</a:t>
            </a:r>
          </a:p>
          <a:p>
            <a:endParaRPr lang="ru-RU" sz="2000" dirty="0"/>
          </a:p>
        </p:txBody>
      </p:sp>
      <p:pic>
        <p:nvPicPr>
          <p:cNvPr id="5" name="Рисунок 4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tltmuseum.ru/images/stories/%D0%BD%D0%BE%D0%B2%D0%BE%D1%81%D1%82%D0%B8_%D0%B3%D0%BB.%D1%81%D1%82%D1%80%D0%B0%D0%BD%D0%B8%D1%86%D0%B0/%D0%9A%D1%80%D1%83%D0%B3%D0%BB%D1%8B%D0%B9_%D1%81%D1%82%D0%BE%D0%B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3645024"/>
            <a:ext cx="6264696" cy="30434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информация</a:t>
            </a:r>
            <a:endParaRPr lang="ru-RU" sz="3600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0"/>
          </p:nvPr>
        </p:nvSpPr>
        <p:spPr>
          <a:xfrm>
            <a:off x="467544" y="2132856"/>
            <a:ext cx="4968552" cy="446449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Квалификация: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Срок обучения 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года </a:t>
            </a:r>
          </a:p>
          <a:p>
            <a:pPr indent="90488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года 3 месяца</a:t>
            </a:r>
          </a:p>
          <a:p>
            <a:pPr indent="90488">
              <a:spcBef>
                <a:spcPts val="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года 6 месяцев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Форма обучения: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Очная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Очно-заочная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(вечерняя)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Заочная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1.bp.blogspot.com/-OPNRNTgsuMM/VNovrQQoGRI/AAAAAAAAA_U/x75QFonCnPY/s1600/0_e8b81_bad9cc67_XL.png"/>
          <p:cNvPicPr/>
          <p:nvPr/>
        </p:nvPicPr>
        <p:blipFill>
          <a:blip r:embed="rId2" cstate="print"/>
          <a:srcRect l="5000" r="11111"/>
          <a:stretch>
            <a:fillRect/>
          </a:stretch>
        </p:blipFill>
        <p:spPr bwMode="auto">
          <a:xfrm>
            <a:off x="6084168" y="1772816"/>
            <a:ext cx="2709788" cy="39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партнеры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45" descr="http://sdelanounas.ru/images/img/www.i-mash.ru/x400_uploads_posts_2011-08_1314098654_vaso_logo.jp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2514229" cy="121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uchebana5.ru/images/1383/2765884/1c578a8e.png"/>
          <p:cNvPicPr/>
          <p:nvPr/>
        </p:nvPicPr>
        <p:blipFill>
          <a:blip r:embed="rId3" cstate="print">
            <a:lum bright="32000"/>
          </a:blip>
          <a:srcRect l="5933" b="42045"/>
          <a:stretch>
            <a:fillRect/>
          </a:stretch>
        </p:blipFill>
        <p:spPr bwMode="auto">
          <a:xfrm>
            <a:off x="1835696" y="5589240"/>
            <a:ext cx="435597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http://www.aex.ru/images/media/892.gif"/>
          <p:cNvPicPr/>
          <p:nvPr/>
        </p:nvPicPr>
        <p:blipFill>
          <a:blip r:embed="rId4" cstate="print">
            <a:lum bright="7000"/>
          </a:blip>
          <a:srcRect l="10584" t="7910" r="9557" b="7345"/>
          <a:stretch>
            <a:fillRect/>
          </a:stretch>
        </p:blipFill>
        <p:spPr bwMode="auto">
          <a:xfrm>
            <a:off x="323528" y="3717032"/>
            <a:ext cx="2376264" cy="19442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 descr="http://1.bp.blogspot.com/-OPNRNTgsuMM/VNovrQQoGRI/AAAAAAAAA_U/x75QFonCnPY/s1600/0_e8b81_bad9cc67_XL.png"/>
          <p:cNvPicPr/>
          <p:nvPr/>
        </p:nvPicPr>
        <p:blipFill>
          <a:blip r:embed="rId5" cstate="print"/>
          <a:srcRect l="5000" r="11111"/>
          <a:stretch>
            <a:fillRect/>
          </a:stretch>
        </p:blipFill>
        <p:spPr bwMode="auto">
          <a:xfrm>
            <a:off x="6300192" y="2924944"/>
            <a:ext cx="23762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1" descr="http://www.glonass-portal.ru/images/firmscatalog/makers/sozvezdie_bi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905000" cy="233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9" descr="http://img01.rl0.ru/522a549f551204bc5112214d50f67327/432x288/www.i-mash.ru/uploads/posts/2011-01/1296132308_vselmash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2106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www.freshplaza.com/2016/1027/X5-Retail-Group-logo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34306" b="34980"/>
          <a:stretch/>
        </p:blipFill>
        <p:spPr bwMode="auto">
          <a:xfrm>
            <a:off x="5940152" y="1268760"/>
            <a:ext cx="2971800" cy="533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5" name="Рисунок 14" descr="http://fgupntcohrana.ru/zakazchiki/turbonaso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988840"/>
            <a:ext cx="1613396" cy="849114"/>
          </a:xfrm>
          <a:prstGeom prst="rect">
            <a:avLst/>
          </a:prstGeom>
          <a:noFill/>
        </p:spPr>
      </p:pic>
      <p:pic>
        <p:nvPicPr>
          <p:cNvPr id="16" name="Рисунок 15" descr="https://go2.imgsmail.ru/imgpreview?key=5aede8feb0587c8b&amp;mb=imgdb_preview_616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166" t="28571" r="18009" b="27619"/>
          <a:stretch/>
        </p:blipFill>
        <p:spPr bwMode="auto">
          <a:xfrm>
            <a:off x="3275856" y="2492896"/>
            <a:ext cx="2078732" cy="8640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7" name="Рисунок 16" descr="https://4science.ru/images/13bd6ef4bed0483f91312f68f495c933/innoros.png.238x400_q85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855" t="11149" r="10887" b="11662"/>
          <a:stretch/>
        </p:blipFill>
        <p:spPr bwMode="auto">
          <a:xfrm>
            <a:off x="2555776" y="4509120"/>
            <a:ext cx="2376264" cy="10081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УСЛОВИЯ ПОСТУПЛЕНИЯ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1728192"/>
          </a:xfrm>
        </p:spPr>
        <p:txBody>
          <a:bodyPr/>
          <a:lstStyle/>
          <a:p>
            <a:pPr algn="ctr"/>
            <a:r>
              <a:rPr lang="ru-RU" sz="2800" dirty="0" smtClean="0"/>
              <a:t>В магистратуру зачисляются выпускники      </a:t>
            </a:r>
            <a:r>
              <a:rPr lang="ru-RU" sz="2800" b="1" i="1" dirty="0" err="1" smtClean="0"/>
              <a:t>бакалавриата</a:t>
            </a:r>
            <a:r>
              <a:rPr lang="ru-RU" sz="2800" b="1" i="1" dirty="0" smtClean="0"/>
              <a:t> </a:t>
            </a:r>
            <a:r>
              <a:rPr lang="ru-RU" sz="2800" dirty="0" smtClean="0"/>
              <a:t>и </a:t>
            </a:r>
            <a:r>
              <a:rPr lang="ru-RU" sz="2800" b="1" i="1" dirty="0" err="1" smtClean="0"/>
              <a:t>специалитета</a:t>
            </a:r>
            <a:r>
              <a:rPr lang="ru-RU" sz="2800" b="1" i="1" dirty="0" smtClean="0"/>
              <a:t>                    </a:t>
            </a:r>
            <a:r>
              <a:rPr lang="ru-RU" sz="2800" u="sng" dirty="0" smtClean="0"/>
              <a:t>естественнонаучных</a:t>
            </a:r>
            <a:r>
              <a:rPr lang="ru-RU" sz="2800" dirty="0" smtClean="0"/>
              <a:t> и </a:t>
            </a:r>
            <a:r>
              <a:rPr lang="ru-RU" sz="2800" b="1" u="sng" dirty="0" smtClean="0"/>
              <a:t>технических            </a:t>
            </a:r>
            <a:r>
              <a:rPr lang="ru-RU" sz="2800" dirty="0" smtClean="0"/>
              <a:t>направлений образования.</a:t>
            </a:r>
          </a:p>
          <a:p>
            <a:pPr algn="ctr"/>
            <a:endParaRPr lang="ru-RU" sz="2800" dirty="0"/>
          </a:p>
        </p:txBody>
      </p:sp>
      <p:pic>
        <p:nvPicPr>
          <p:cNvPr id="6" name="Рисунок 5" descr="http://1.bp.blogspot.com/-OPNRNTgsuMM/VNovrQQoGRI/AAAAAAAAA_U/x75QFonCnPY/s1600/0_e8b81_bad9cc67_XL.png"/>
          <p:cNvPicPr/>
          <p:nvPr/>
        </p:nvPicPr>
        <p:blipFill>
          <a:blip r:embed="rId2" cstate="print"/>
          <a:srcRect l="5000" r="11111"/>
          <a:stretch>
            <a:fillRect/>
          </a:stretch>
        </p:blipFill>
        <p:spPr bwMode="auto">
          <a:xfrm>
            <a:off x="3563888" y="3429000"/>
            <a:ext cx="19177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778"/>
            <a:ext cx="8748464" cy="106951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0"/>
          </p:nvPr>
        </p:nvSpPr>
        <p:spPr>
          <a:xfrm>
            <a:off x="0" y="1341438"/>
            <a:ext cx="8820472" cy="4607842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ru-RU" sz="1800" b="1" u="sng" cap="all" dirty="0" smtClean="0">
                <a:solidFill>
                  <a:srgbClr val="0070C0"/>
                </a:solidFill>
              </a:rPr>
              <a:t>высшая </a:t>
            </a:r>
            <a:r>
              <a:rPr lang="ru-RU" sz="1800" b="1" u="sng" cap="all" dirty="0">
                <a:solidFill>
                  <a:srgbClr val="0070C0"/>
                </a:solidFill>
              </a:rPr>
              <a:t>степень квалификации</a:t>
            </a:r>
            <a:r>
              <a:rPr lang="ru-RU" sz="1800" cap="all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в мировой </a:t>
            </a:r>
            <a:r>
              <a:rPr lang="ru-RU" sz="1800" dirty="0" smtClean="0"/>
              <a:t>  образовательной      системе</a:t>
            </a:r>
            <a:r>
              <a:rPr lang="ru-RU" sz="1800" dirty="0"/>
              <a:t>, </a:t>
            </a:r>
            <a:r>
              <a:rPr lang="ru-RU" sz="1800" dirty="0" smtClean="0"/>
              <a:t>которая  присваивается  </a:t>
            </a:r>
            <a:r>
              <a:rPr lang="ru-RU" sz="1800" dirty="0"/>
              <a:t>только </a:t>
            </a:r>
            <a:r>
              <a:rPr lang="ru-RU" sz="1800" dirty="0" smtClean="0"/>
              <a:t>тем  </a:t>
            </a:r>
            <a:r>
              <a:rPr lang="ru-RU" sz="1800" dirty="0"/>
              <a:t>специалистам, </a:t>
            </a:r>
            <a:r>
              <a:rPr lang="ru-RU" sz="1800" dirty="0" smtClean="0"/>
              <a:t>которые       </a:t>
            </a:r>
            <a:r>
              <a:rPr lang="ru-RU" sz="1800" dirty="0"/>
              <a:t>прошли дополнительную </a:t>
            </a:r>
            <a:r>
              <a:rPr lang="ru-RU" sz="1800" dirty="0" smtClean="0"/>
              <a:t>углубленную  </a:t>
            </a:r>
            <a:r>
              <a:rPr lang="ru-RU" sz="1800" dirty="0"/>
              <a:t>подготовку в </a:t>
            </a:r>
            <a:r>
              <a:rPr lang="ru-RU" sz="1800" dirty="0" smtClean="0"/>
              <a:t>области                   </a:t>
            </a:r>
            <a:r>
              <a:rPr lang="ru-RU" sz="1800" dirty="0"/>
              <a:t>исследовательской, аналитической, </a:t>
            </a:r>
            <a:r>
              <a:rPr lang="ru-RU" sz="1800" dirty="0" smtClean="0"/>
              <a:t>    проектно-экономической</a:t>
            </a:r>
            <a:r>
              <a:rPr lang="ru-RU" sz="1800" dirty="0"/>
              <a:t>, </a:t>
            </a:r>
            <a:r>
              <a:rPr lang="ru-RU" sz="1800" dirty="0" smtClean="0"/>
              <a:t>             организационно-управленческой</a:t>
            </a:r>
            <a:r>
              <a:rPr lang="ru-RU" sz="1800" dirty="0"/>
              <a:t>, консалтинговой, педагогической </a:t>
            </a:r>
            <a:r>
              <a:rPr lang="ru-RU" sz="1800" dirty="0" smtClean="0"/>
              <a:t>          деятельности;</a:t>
            </a:r>
          </a:p>
          <a:p>
            <a:pPr algn="just"/>
            <a:endParaRPr lang="ru-RU" sz="800" dirty="0" smtClean="0"/>
          </a:p>
          <a:p>
            <a:pPr algn="just">
              <a:buBlip>
                <a:blip r:embed="rId2"/>
              </a:buBlip>
            </a:pPr>
            <a:r>
              <a:rPr lang="ru-RU" sz="1800" dirty="0"/>
              <a:t> </a:t>
            </a:r>
            <a:r>
              <a:rPr lang="ru-RU" sz="1800" b="1" dirty="0" smtClean="0"/>
              <a:t> </a:t>
            </a:r>
            <a:r>
              <a:rPr lang="ru-RU" sz="1800" dirty="0"/>
              <a:t>общепризнанный статус наивысшей профессиональной </a:t>
            </a:r>
            <a:r>
              <a:rPr lang="ru-RU" sz="1800" dirty="0" smtClean="0"/>
              <a:t>   подготовки   </a:t>
            </a:r>
            <a:r>
              <a:rPr lang="ru-RU" sz="1800" dirty="0"/>
              <a:t>специалиста, свидетельствующий о его </a:t>
            </a:r>
            <a:r>
              <a:rPr lang="ru-RU" sz="1800" dirty="0" smtClean="0"/>
              <a:t> постоянном </a:t>
            </a:r>
            <a:r>
              <a:rPr lang="ru-RU" sz="1800" b="1" u="sng" cap="all" dirty="0">
                <a:solidFill>
                  <a:srgbClr val="0070C0"/>
                </a:solidFill>
              </a:rPr>
              <a:t>саморазвитии и </a:t>
            </a:r>
            <a:r>
              <a:rPr lang="ru-RU" sz="1800" b="1" u="sng" cap="all" dirty="0" smtClean="0">
                <a:solidFill>
                  <a:srgbClr val="0070C0"/>
                </a:solidFill>
              </a:rPr>
              <a:t> личностном </a:t>
            </a:r>
            <a:r>
              <a:rPr lang="ru-RU" sz="1800" b="1" u="sng" cap="all" dirty="0">
                <a:solidFill>
                  <a:srgbClr val="0070C0"/>
                </a:solidFill>
              </a:rPr>
              <a:t>росте</a:t>
            </a:r>
            <a:r>
              <a:rPr lang="ru-RU" sz="1800" cap="all" dirty="0"/>
              <a:t>;</a:t>
            </a:r>
          </a:p>
          <a:p>
            <a:pPr algn="just">
              <a:buBlip>
                <a:blip r:embed="rId2"/>
              </a:buBlip>
            </a:pPr>
            <a:endParaRPr lang="ru-RU" sz="1800" dirty="0"/>
          </a:p>
          <a:p>
            <a:pPr algn="just">
              <a:buBlip>
                <a:blip r:embed="rId2"/>
              </a:buBlip>
            </a:pPr>
            <a:r>
              <a:rPr lang="ru-RU" sz="1800" i="1" dirty="0" smtClean="0"/>
              <a:t>долгосрочное </a:t>
            </a:r>
            <a:r>
              <a:rPr lang="ru-RU" sz="1800" i="1" dirty="0"/>
              <a:t>конкурентное </a:t>
            </a:r>
            <a:endParaRPr lang="ru-RU" sz="1800" i="1" dirty="0" smtClean="0"/>
          </a:p>
          <a:p>
            <a:pPr algn="just"/>
            <a:r>
              <a:rPr lang="ru-RU" sz="1800" i="1" dirty="0" smtClean="0"/>
              <a:t>преимущество</a:t>
            </a:r>
            <a:r>
              <a:rPr lang="ru-RU" sz="1800" dirty="0" smtClean="0"/>
              <a:t> </a:t>
            </a:r>
            <a:r>
              <a:rPr lang="ru-RU" sz="1800" dirty="0"/>
              <a:t>на рынке труда </a:t>
            </a:r>
            <a:r>
              <a:rPr lang="ru-RU" sz="1800" dirty="0" smtClean="0"/>
              <a:t>и</a:t>
            </a:r>
          </a:p>
          <a:p>
            <a:pPr algn="just"/>
            <a:r>
              <a:rPr lang="ru-RU" sz="1800" dirty="0" smtClean="0"/>
              <a:t>устойчивый </a:t>
            </a:r>
            <a:r>
              <a:rPr lang="ru-RU" sz="1800" b="1" u="sng" cap="all" dirty="0">
                <a:solidFill>
                  <a:srgbClr val="0070C0"/>
                </a:solidFill>
              </a:rPr>
              <a:t>карьерный рост</a:t>
            </a:r>
            <a:r>
              <a:rPr lang="ru-RU" sz="1800" cap="all" dirty="0">
                <a:solidFill>
                  <a:srgbClr val="0070C0"/>
                </a:solidFill>
              </a:rPr>
              <a:t> </a:t>
            </a:r>
            <a:endParaRPr lang="ru-RU" sz="1800" cap="all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/>
              <a:t>на </a:t>
            </a:r>
            <a:r>
              <a:rPr lang="ru-RU" sz="1800" dirty="0"/>
              <a:t>протяжении всей трудовой </a:t>
            </a:r>
            <a:endParaRPr lang="ru-RU" sz="1800" dirty="0" smtClean="0"/>
          </a:p>
          <a:p>
            <a:pPr algn="just"/>
            <a:r>
              <a:rPr lang="ru-RU" sz="1800" dirty="0" smtClean="0"/>
              <a:t>деятельности</a:t>
            </a:r>
            <a:endParaRPr lang="ru-RU" sz="1800" dirty="0"/>
          </a:p>
        </p:txBody>
      </p:sp>
      <p:pic>
        <p:nvPicPr>
          <p:cNvPr id="8" name="Рисунок 7" descr="C:\Users\allya\Desktop\Сборник юбилейный\Logo VGTU.jpg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llya.EPM\Desktop\на печать\Graduation-Students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5076056" cy="32129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6778"/>
            <a:ext cx="8892480" cy="1069514"/>
          </a:xfrm>
        </p:spPr>
        <p:txBody>
          <a:bodyPr/>
          <a:lstStyle/>
          <a:p>
            <a:pPr lvl="0"/>
            <a:r>
              <a:rPr kumimoji="0" lang="ru-RU" b="1" i="1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Arial" pitchFamily="34" charset="0"/>
              </a:rPr>
              <a:t>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179512" y="1484784"/>
            <a:ext cx="4896544" cy="4392488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>
                <a:solidFill>
                  <a:schemeClr val="tx1"/>
                </a:solidFill>
              </a:rPr>
              <a:t> Выпускники смогут работать</a:t>
            </a:r>
            <a:r>
              <a:rPr lang="ru-RU" sz="2000" i="1" u="sng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Руководителем в различных        службах аппарата управления на    предприятиях; </a:t>
            </a:r>
          </a:p>
          <a:p>
            <a:pPr>
              <a:buBlip>
                <a:blip r:embed="rId2"/>
              </a:buBlip>
            </a:pPr>
            <a:endParaRPr lang="ru-RU" sz="2000" dirty="0" smtClean="0">
              <a:solidFill>
                <a:schemeClr val="tx1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Руководителем в </a:t>
            </a:r>
            <a:r>
              <a:rPr lang="ru-RU" sz="2000" dirty="0" err="1" smtClean="0">
                <a:solidFill>
                  <a:schemeClr val="tx1"/>
                </a:solidFill>
              </a:rPr>
              <a:t>научно-исследо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вательских</a:t>
            </a:r>
            <a:r>
              <a:rPr lang="ru-RU" sz="2000" dirty="0" smtClean="0">
                <a:solidFill>
                  <a:schemeClr val="tx1"/>
                </a:solidFill>
              </a:rPr>
              <a:t> подразделениях; </a:t>
            </a:r>
          </a:p>
          <a:p>
            <a:pPr>
              <a:buBlip>
                <a:blip r:embed="rId2"/>
              </a:buBlip>
            </a:pPr>
            <a:endParaRPr lang="ru-RU" sz="2000" dirty="0" smtClean="0">
              <a:solidFill>
                <a:schemeClr val="tx1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Преподавателем в высшем          учебном заведении или в              заведениях дополнительного         профессионального образования.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detiserga.ucoz.ru/_si/0/99886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2664296" cy="19620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4036" name="Picture 4" descr="http://www.sgau.ru/files/pages/12878/1428164393general_pages_nauchnaya_rabo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24944"/>
            <a:ext cx="2366365" cy="19442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4038" name="Picture 6" descr="http://www.travelbutik.ru/sites/default/files/pictures/27-04-2014_17-23-43/site-obrazovanie-zarubez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982011"/>
            <a:ext cx="2807911" cy="187598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.kirsute.ru/news/images/100975d8b57d35e35aebbfab8a1679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8208912" cy="5472608"/>
          </a:xfrm>
          <a:prstGeom prst="rect">
            <a:avLst/>
          </a:prstGeom>
          <a:noFill/>
        </p:spPr>
      </p:pic>
      <p:pic>
        <p:nvPicPr>
          <p:cNvPr id="6" name="Рисунок 5" descr="C:\Users\allya\Desktop\Сборник юбилейный\Logo VGTU.jpg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778"/>
            <a:ext cx="8892480" cy="106951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7848872" cy="720081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ЭКОНОМИКИ И УПРАВЛЕНИЯ НА ПРЕДПРИЯТИИ МАШИНОСТРОЕНИЯ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0"/>
          </p:nvPr>
        </p:nvSpPr>
        <p:spPr>
          <a:xfrm>
            <a:off x="0" y="1844824"/>
            <a:ext cx="9144000" cy="345638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экономики и управления на предприятии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признанный центр подготовки специалистов для управления производством, действующий в интересах социально-экономического развития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Центрально-черноземного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региона, а также в интересах крупнейших работодателей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отраслей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национальной экономики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Опыт кафедры в подготовке специалистов высшей квалификации,          подготовлено более 130 аспирантов и докторантов. 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экономики и управления на предприятии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работает в тесном сотрудничестве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бизнес-   партнерами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органами власти и нацелена на предоставление глубоких академических знаний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хороших практических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навыков. На кафедре работают высококвалифицированные преподаватели, авторы учебников и монографий: 9 профессоров, 20 доцентов. 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8311248" cy="263691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E:\FOTO\Фото для юбилея\Фото кафедры\DSC00419.JPG"/>
          <p:cNvPicPr>
            <a:picLocks noGrp="1"/>
          </p:cNvPicPr>
          <p:nvPr>
            <p:ph idx="10"/>
          </p:nvPr>
        </p:nvPicPr>
        <p:blipFill rotWithShape="1">
          <a:blip r:embed="rId1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9702" t="26237" r="44815" b="26442"/>
          <a:stretch/>
        </p:blipFill>
        <p:spPr bwMode="auto">
          <a:xfrm>
            <a:off x="5652120" y="1772816"/>
            <a:ext cx="295232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8" name="Содержимое 3"/>
          <p:cNvSpPr>
            <a:spLocks noGrp="1"/>
          </p:cNvSpPr>
          <p:nvPr>
            <p:ph idx="10"/>
          </p:nvPr>
        </p:nvSpPr>
        <p:spPr>
          <a:xfrm>
            <a:off x="179512" y="1988840"/>
            <a:ext cx="5328592" cy="38884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Заведующий кафедрой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экономики и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управления на предприятии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машиностроения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i="1" cap="all" dirty="0" smtClean="0">
                <a:solidFill>
                  <a:schemeClr val="tx1"/>
                </a:solidFill>
              </a:rPr>
              <a:t>Туровец Оскар Григорьевич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Заслуженный экономист России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</a:rPr>
              <a:t>д.э.н</a:t>
            </a:r>
            <a:r>
              <a:rPr lang="ru-RU" sz="2400" dirty="0" smtClean="0">
                <a:solidFill>
                  <a:schemeClr val="tx1"/>
                </a:solidFill>
              </a:rPr>
              <a:t>., профессор. 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УВЛЕКАТЕЛЬНАЯ ЖИЗНЬ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://education.vorstu.ru/images/material-images/DSC_814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2771800" cy="2016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8916" name="Picture 4" descr="http://education.vorstu.ru/images/material-images/DSC_799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2772000" cy="1836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8918" name="Picture 6" descr="http://education.vorstu.ru/images/material-images/DSC_8042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772000" cy="1836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8920" name="Picture 8" descr="http://education.vorstu.ru/images/material-images/100_3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000" y="3140968"/>
            <a:ext cx="2772000" cy="2079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8922" name="AutoShape 10" descr="data:image/png;base64,iVBORw0KGgoAAAANSUhEUgAAAFwAAACJCAIAAAAufsiTAAAgAElEQVR4nIy8d1RT7db26xhnvGfv7917Pz4WSnqvK8lKT+i9qogKiAqogPSOiL1j771gx94rdhHFrohSk5DQSe+h6n7OHykEdO/zjTFHxiKIsn655jXnfd9zOa5L8qlHWiuX1Slk31Vt9ar2BnVHg6arSdvdpO1p0vW06Hqb7dGi623W97bo5S0GeYtBLjIoRAaF2B4Soz1MColR0WpSSExKiUnZOhKqVpOy1aySmFWtZvUvobK/qlptP2j/S8yqVrNaalFL+zRSi0Zq0bRaw6xptWha+zSttvfVUpNKYlSIDLbfsMUgbzEoWgwKkVEhNiptYVCIDIoWg6JFL2/W9TZpexrVnQ3K9u+Ktq+90i9dog/jeqVfFW3flG3fVe316o5GdVejpqdJ29Ok7bGDkLfoR4cdhw2KUSkyKsVGpcQRIwisoW41jblzdatZ02rWSM2aVntIzWqpMyAnmhKzutWikfZppH1aaZ9WahmJVovW+qbMopVZNFKTutU0ctsiBw6TUmxSSWyhlhhVYqNSbFCKDIoWnbxZ29uk7mpQWbm0fhonl31Ttn9XdTSoOxs13U1WIlZRaHubdfLmESiKFr3CzsVKRCky2PBLnKLV/s+PJWKyslC3OrFw0JHavqVuNaslIzegkphUNihWEL9wscYIFLsWbL+hUSk2KW0sTGqJWdNq0khMaolRLTGqxAalSK9o0cmbNT2Nqs56RVudXFo7zkakq0nT3aTtbXJKFjsRhciGwx52HA4io7nYWEisOEzqVpPGKUfGgnAO+7fUrc6fqvUPW6H0aWXWcODo08r6dPY3R0FpMShFVhXbiIz9JFpNo7mouxtUHd8Vsq/jVB0Nmq4mTU+TdhQLBxErlJFwEDH+KhOVxOj0mZjs0jA53bNJ02oao45fuJjUrSaVxHYzViLO9/9L9OtsXCxaqUktsUGxJbXYiezvoDi4yJs1vY3qzgZlW904dVeTpqdZOxZHs3PKGH4hMlYjtmSxZ42DiLp1rAqcWFh+EYvFCZNFK+vTtQ0YOvr17f36tgF9e79O1qeV/kqkX9/Wr2uzKUUlsZqFUSEyKsVGlXg0Ecc/YYNi9xeRXtGi7W3SdDWo2r+Pc9JIi42Lw1wdyeIcvyNiSxmVlYVNJk5uKv2tNCxaqVkjs9jpWDRSi1bWr2+36GQGRYuyva6z+W170xuF9LNKVqtq/2pSivq00n6dbMjUOWTq7Ne39+tkA4Z2K5E+XZtZY5OY0SETtV1rmlazttVqzJaxUERGu+NqehrVHd/HaXtG+4hNMjYoo1goWvQKkUEpNozxEYen2m3VNNZBfrWPES5Ws+jXt//ol/dppe3fX727f/bOkbJre1bePLC68sTmr88vf35x5dbprbfKNz+7evj9s0vvn11ua3xtUov7dTKzWmJSift1bf26NrNGalKJjXaZWB3arGl1KlXWa4d5SUwqsVElctiKtrdJ3VU/Gop8LBSrpzhljcgJhzMUiZ3IiL86FV3n7LCLQtNq0UrNGmmfru3ngKJf3/bqevnBxcllC6cvj/ZaNoWzOoK9PpK1NoCwdSb/QGbUrqyZKxeEbs2dtT1n1rqM6Sd3lLx7fEHVXqdsr9N01eu6G6ypOqIUldg0isioMGtazRp77jig9DZpe5o0XQ3j7P2IzVlHdSW/lpsRA/sFito5dySm/1h3RwzFopUOmbsHTV1fnl3bk5uQ5kHK8KLk+9NKglkrQrlLPHEFbGgW0zWZ5Tqf4bKQOilTgCoOouSHMdL8yKUxXquSIy4dWtfy9ZlRKTIqRdquepPKIWGRzV/VtgbPubX51VCsRmuD0t3wi1J+IaJXtDhkYlC0GJ0NReWQiXPRGVV6fh/qVotGOmjq6hZ9KF+VnSrEz6fDsgSkbB4+h4fL5+LyWehsmtsilnsCy30uEzGbBo+hQmPp0HlMyDwmNI6LmCNEJfqRs6Zyj6zPafz0aMjYqZc363ubjIoWxy9pUonNtq5Xata02tJH02rWSEZkohQZlS16RYtO3mTtbrXdNqW02BJH7sRlbO6IR6eP2KgSm0bJZCwU8yi7HRUWraxP31b78mbpNK8FTGg6B5PFI2Z7kAv9wRJvUiEflcdFZAgQCznwWLLbDDp8Jh05g4GcxcTEs1FzPXCxHFQ0CxHFhE0D3eOEiM25cXfP7Hxx99SnV7dkDa/U7XW6nkajjcio3tfKxUrEpBab1FaZtOgVVuuwQ7H38qOL8QgR51ZtNBTlaI38RzoSs70omtQSk0ps0Ur7TB2fnl4tDGIuoEzK4mKyOLhcIanIm7LUj7rEi1QsxGUL0Zl8ZBIDOp0IiQIQ0XRUNIiNoqGn0RBzeIQ4Dj6Gg4/no2dyoFNBtzgBMj2CsTJt2qXjZW+fX5FLPymkX/TyZpNKbLKVZInVVq16sUORmFQia5NiUNrWQbqeRm1P4zirrdobk2Zdr0MmzjXYphS9rU10VOLR6aNyfAK/R2NSSyxaqVkrfXBie64PdSFpcg4bm83GFfDJhV70LC42gw5LpcOT2MgFHEQyC5bEgESTYFEAYhYDHcfCxYHYGBA3h0NM5BOjafBQinsE4B4OQqexkakhQM4Mfun8kIsHVneL32u767Vd9freJoO8Wd/bpOtpNClFFk2rSS22ohlRitVTFFaxNFm5jLMvfJvH+KtjQeXcrY0mInaE6TdonIVjxSQ2a1oH+3ruHlqfQpmYDkDyeIRsFj6HRy7wZubwKOkM9EIKNIGFmcNCzmMg5tARsxnwKWRIBA0dSkXOZGDnsXEJfEqKLycaQIYSIREU+BQqJITkGkJyixfAEz1R8VzEojDG7sUJHx6c1XZ975V8UMq+GBQtRqVI19NgVDRbtK125dqgmFRio0psU4rVQ3qaxul6m/W/VBzryvp3KeNo2KyMx3KxX4tHIVOLjSqxRSf7MSB/enJHBsM1i4XM5ZHT2aQ0Jj5XSC/2pOVy8fOp0HgqPJaMiCXD4+mw2UxkNAAPI0GDKMgpNHQ0HTeLjl0goKUIwRgAM5OOjqbCoinQaQBkFhsax4fH8mCxIDyeh80Io+dNoZ1amyarr9L2NGg6v5nVYqOyRdfTYJA3W7StdijWT86uFIer9jaNs+XLmHIzWiZG+8rK2WXHfqlyvhaNCYu+bdDUeWf36jSySxYTkc7CL6RhE2mYLC6xQEjLE9AXMjCzSLDpaPdYPGQ2FR7LQMSSoTMJ7tMBVDgVG0JEBODdZzDw6T7sWQB2OgkaQYAEEtyD8e5hJEicABUjRE3nIWewEfEsZIIHPjOMvsgHsz1tyqcn5+TST/reRrOmVd/bpO9tNMibzLYCZK/KSlufYkuX3mZnKCLD75zVrhQnLioHIDsvx/3bFor2N5Uio1Jk0cmMKtHp5emJ6H9mMaGL2JgEKjqZhsrhEnIFQGmgYCENFY2DRGOgs7Gu8VjXaXjIbDI0kQKLo8CmkJH+WHgQATGNiknikmNpGG/45Bkk2BQSPIQADcZAvJCuASRYJBMRCSLCAEQsBzMdhMeA8BQPdALNpSicUXlua2dzjb630aQSG5UtenmTQdFss157YTbYxWLdPxunl7fo5SJ7U/9bIr+mj9PNq0TOaEb/lMioFJnVrRa97PSazDmof2ayUNkCQgINnc7F5wlIi2iYxT7sHAEQQ4TNwLjHo1yTCNApSNdZRFg8ARZHhseQoDOIMB8UdCqAiSSiowjQcJx7EAY6m4aOICFCCBBPjLsA5uqBdPPBQkIAmC8REkxDR4GoCDI0lo1M4qLmUF0Kwmh3jq1XtdWq22tNarFRJdL1NIyBYlSKDAqRXmHbrBund9oxGZU1CtFYH3Fs5zknlMpJGiNoWgx2+QxZuh+f35tEdkkF4SlMXBKATGWiMziERQC62BtcxAfmArgEInQ+EbqAipqJhU5FucYQoTNw7rFE2EwibAoOEoR0i8BDfRHukRj3SAI8Ag+fTkGEYKF+WKgnxo3mOsEL7uKDchOgXHhIFz7GNYQKn0ZDTiMjZ4OoJDZuLg1WEA5+eHhO3fFV2fbFrGk1KJpNarHFtpXhsBXbHqVBIRrnSJzR+2ki48jC7z8qZUQdihaDssXonDUqkUHZ0mdoU7bX5gUw5+Jd51BRcynIRUxMLp+UCmJyPMB0LzCRRUihwtMAZDIDE09GTEdDpqAh0wmQmVjXmXjEFCx0Jt59Ft49FA0NQruH4yARWOgMCjoMDw9Auvmi3LxR7oDrJAF0cgDanY9w5cFdQchkPtIllIwMI6PCMe7xDHQCiJ5HhW5Lj5LVv+gSvdX3NJjVErO1ObByUdm3YBQio0JkVIjG6eWjdwYUzuVmjHc44xA7Q9ErmvWK5jHmalZLBoztB4sWzEROiCGgY8noTA4hi4fP4BIzvRjp3sw0IT2VjcsCUQtBzHQCbDYRMRXhHoZ2jSVAZxKg0zCw6Sj3eSRoNBEaiIKEYyERWGg0GTWFgPSGu/ogXXwQbt4IKN1tEhfiEoaD+6JhXkhXHsyVB3PxRLqFEtGeSLcpBGgcDR1DRsxnoy/tWNItftcr+WBSiW2rIY3UttU0AkVsVIh/gTJKF/9JI07fte/QWNsBZyg/Bnprbp6IwUyMxcNnkNDZHuRcDiGTjc/xYqR7MhZ5gfNAfAaHkMWlTMXDkxi4JAATAHOZSYDEk5HTMJA4HDSRBI0mwqfgoH4w12CkWwQOEU3GhOBgAQj3AIS7D9LdE+FOc5kkhLnNouKn0Uh+aKgvGuqBhAZg3H3RED8MLByHjCYhY2joGKJ7njfx1uENyo46pexLv76tTyuzaK3pYytABqUdikHuOKZw7M7/h1DZy61yVBtir8fORMQWnUwvb1oe5RsOmxRDRufwiLlcfCaLkMEmZvDJyUz8bAYxiUVYxCNHk7Fz6bgCL2o0HjEVC51LxcylouNw8AQcLJ6KisDAoomIQKR7BAoWjEFEkdCReFQkFh6AcAtEufkj3UF3N08EJIFDDSNhPRHuQRiYDwYZQUJNI2P8cLBwPGIGCT2bgZ8LYpJB+NIIbu3zq5rueotK0q9rs/ZyDqMdgaJ3Prv5tUkb2SJwpiOyU3DmInJq5MTDfd0PT++aCvszDAtPATEFbNwiELeAjktl4jP4wHwWdQ6DkMImxtOxETh4loCawiJGoiHzqPgkBimFRZhLRMwgosJwsBkExFQcMgwFC0dDIvGIuXRCNJUQjIRGYCChSGgYBsaHQwOwiAQO3RsNF0JdgnGI6RR0CAkTQUT7Y+FBaHgUER1Fws5h4FM9SDn+9ENFScr2WkNv88ierjMUpcioEI+zJpJBITYqfsUh+aVJE430ab+KxR5mjaRPL92WNivA7c/pJHQuE7eIhk6lY1NoqCweMZUH5AjIyUz0PDo+ioiKoSKy+ZQYEmYWEZHCpWV6sZLp+HgKajoREUlGzwbwERh4FA4VgoVFkdCzKXh/pHsYGhZLQEzBQqMJSG8EdAZAmAGQPGHuvnC3YCxyNoMQS8f7oSC+GHgABhGBRwVj4BFYeBqXsDiStyLG7929s2aNxLqhYzMUpch+ZiYyKsXjDAqxUSExKH8HRWXboB+NQPRfcFjDopPJpR9z/Jn+cLfZFGQmAzMfwGSzsPlsTBYbn8WnlHoDqQxUPBUTQ8XMo2Ez2YQ4KjqRQZ7DAjI8mAkAfjYFF0mAzWRQZpEx4SjoLBImAouYgoWGodwjsIgYEn4WFhVHwsSSkP4YxGwGOQwNC0BAIrGwCCJ6BhmbJQRCcEgfFDQYjwzDoQJxiEg8IoWJLY3gl0T7HSxNVXfW9WllI6VH6TgSEduhjMkO5djl73+6edPv3xcNmrsaau7MJEDDcMgECmYRgM5gEYq5uAIePp2FX+ZHXxPISKGjU0DMAjoyk0vMAHGzAWwMQIxnUrP4jBgyOgyP8EdDwjCwKAwkGo+IIaLCMPCZBEQUHjGDhI0homMJiHlUzFwKLgANi6ESIlGQqVjYDDwyCcTHUvBpHuwYGsEP6R6ChU/Fo6YQUVMJyEQKotCPURoTXBgp/Pjo4qCp0+xY+9j6FFsZGWccgTKyw2g/3xt7UmdSSWybFE5E7NsWDkyinwPye+VbQyF/zCKhF5KR2TTkcg9KIRufw8bn8YibwtlbItiZTFQuA54BwjN5xAw+kAiS42ikRQIwHsDMIqOC0VB/FCQYDZuKhceSULFE5Aw8IoaMjAewcVRcHBGVTMctZOAS6LgwNCyaiI4jImeTUTEkVDKLlMihxrOBOQxyJB41FY+IxCFmUjDTCegEIjxXSF2dMDU9gHV139pBU6dZ3epsKFYoJicokpF9I+VvWVhxSBwI7BtLYsca3GRn9KO/58jagiD3CbPJyPlESCGIWsYjFnKJOUzMMk/C3qm8HVO4+WzUEj4ql4VaxCal86jzmaQkNrCIR5tFRscSEdOwkCCUezQBGUdCxZEQM4mIODJyFgk9n4mNI2MS6IQ0NjGZjlvAIExDw+OIiAQyIgFAz6Gg09nUdG9mFBUbR8FOxyOnkzBTSZjZNHwMCZNEw6Uy8ctiggtjAw+WpvXrrekjNo5e0FihOB+M/wLid9tFo8MByI5GLfnR17U5PznQfdIcAmIu2iWLiihk4goFpGUCwo5w8Hi8d1kIa7UfebUfuYCLS2VTMvlAMpOczqens0lxVFwcCR1HgE3DuScAmHkAKglAzSWjkmjYGAoqhUlMBNBZHEo6h5zKwC1kYGMIqGQAncFAp9PRM0moLD6jwIcbB+DjAUIMBRNFRk8l4+ZxaXMAfAwVm8qlFU7xLZ4dujV7bp9Waocitq9UbKfOViittlEB54PxsRv0rf93dMRmTWu/QVY0K9TXfeJstHsiamIOBZoPIgr5+O3h9KNxgv3R/B1TWcdjBNsi2Et9gGwhI9+HmckjF/NJmSziNAI6loROIsKTKO5ZTHQak5DHI2ax8RksfCINkwoSEwFsnoCezaOk09GLQGwCDZtGx2RzCIUM7DwKaj6HWuDHS2SSEkFSCh+YQcFFkbHzOLR5FOxsAJvuxc4OFCwK5m/JnG09pXc6ALDudUvMajsU2zyIzUccZ1ojp58mp2OBX1iMgtKvb1O116b4soIhk+bgXBZiJixhQkt4yLIgypl5wmOxgl1TmZcW+J5P9Dm3MGx1MLfAl7sszHcxn7zcm14opEUREHOoyBwQnsOAFHBxiz1opR60Yi5hqSctm4Mr4FNSQEKRJzOfRyngELKYhBwOOYuOzmfhizxZxZ5gHJ2QzgdTGKRMHi2bT5tNxURTcDNopBgiMpVDz/TnpXmBSXxgU0acUSW2aGUOKFaNmNWtFk3rOKPzRM3oUz7b3dqHJxyn9qNVI3begjWpxQOmDtn3l4kcwnQidDYekk6aXMp2X++Lu5jicz7J4+AMVkWS973ciDsFUTfyZyz3Z5d4gxum+KwPZG4KF64KZM2l4ZJo2CUCwko+upRHWOrLXubLWeZJW+fHWeVJXR7AKfTmLfHhl3jQVnmDi4W0Qj6tiIkr4RILQ/02TA9NYtOS+cw8X0GhLy+LTY0jYWOp2EgCbgYOmeXNThEwsoL4C/hA+aYik1pisZ0o2rdT1a02KM44Rk2R2HXxy0SJxKT5b3oZNHc2f3g4k4KYgndPYCJWBmI2RwIVyb538sNOxPMrkrweFIRXrYl7uWH+5azoYiFtQzhnVSBz7zTu7ijBpqn8HCGQzKZuCORtCWNtDmKuDvFaH+FfFuazLdR7e5jH2lDfpSEBy0N8VgZ5rw8QLvPjFQppxVxghZCewqGtnh5ZHOw7l07O8BMWhfhmC9lJNPxcGi4Sh4wjojO92AvYlKxgYbIn7d7ZXf36trEzH2rrgJR0nEnZanYiMmrG6PcjR612UTguJHaLFZvU4kFju+jzoykEWID7n5sTfC8vnXVvZVzlipi7hVPvFE6pXh//blvS5wOZn/dnn1wYscSTcnSO34Yg+ul4/oHp/FNJoWWRwjwBa2dU4OG4wGNxwRvDfdaF+uyfGbZzit+ucMHGUI8VYf6rwwJXhQRuCAtYGsAv9GIV+3DWBnrMo5OSmNTiUL8FHEYik7okMijbk72IScjgkqMJqCQmOcuTke7NSvZgpfvxqm+dHDR2jkCxf/zWeakRpZjVrbYBq18Hr8aOUzhOcyTOB0vWGDB2SOueR2HdMsLAyn1Z19cnPt6W8nLXote7Uj/ty6g7mttwsrDhTImoYtmeOJ/D8b6nE713R9BvZYScTfS/lx99fkHIYg9wTajnweneZ+cEbQ3hlHozD8+O2BYu3BbI2BAAFnsxS/08iv0EayIDin14xf4eJUHCslmRizzYPm4uaZ683IjQmRR8ng+3ONS/JMA7jwfEUNBpAloKk1gY4bvQi5PiSf/64vqQucv5uMp2uqqR9mvtSrHLxBmK1DJqhMT2M07zHRL76yg6w33d1TfKff/8n4NLZjXf3/RgV9qN9Qkfz5Y2Xl7TfHFl88Xl4isrpTfXfzyQezje50HJrCMxgovJPo9Kou4Xz3i6NPblsph1/oxlXpSNnuTzsz2PT2OX8okbfMFVfMIWL+xab2Ieh1Lgwcri0kp9PbLYQBofzOSDG2dOXRwe6A1zn05Cpft5TCPjU9i0Rd68FdFTivz4iRwgx0+QQCdlBnsn+wmzQ/niL88GTZ2OcxjH6WqfVtqvlY2zOqudiAOBzKyRWuzDI5YRQK2WMalkJeKkmgFj+/ltpf7/+n8ubpxff3NV3ZXl1Udyr6xJeH6goPHauubLq8SX10hvlT1cnXh/yeyXZUn3SqKrNs6r2ZpUvWHuu61JnzclHp7peXyGYHsA+UAo5do8wc5QsIRHWMJEb/NBb/TCFXLwOWxSKp2Yw2UkU1AJNPwcMn5pkNfamKgICtEX6jKLhAnFoGZRCNPJuMURwaVTQjJ8PPJDvBNB6gIPVgKHvHJeRJfoQ5+uzRmK9Qb7tDIbFBsOtcysllmJWKxEtE5EtDLHVtXvYkQvQ33dNw5smE+e+GBv+o21cw6lh1SURF9fPmvvovALK+bWnir5dqLk1fbMF1tSG88tF11ZW3+65NuJwm8ni+pPFdYfzW06kn09O/JsYuCjwmm7AomX4jm30gLX+VOXshH7AvFbvNClQtwcAmIuEZVJx8zHQ6fjEFF4dBqbUhzqHc0G2a4uPjA3X5jbVBzKEwrJ9fcumRK6yJuXH+qdxKHPY1GT2MSNGTGqjm99ujZbj+6wWK0ditkGRWZRyywamU0dWqnt2nn20HptU9p/QiP+MSi/uG3pxnj+21N5G+IEkVRYYjB72dzAA6nBxzPC7m9cWHe6pP7skvZ7m7se7uh6sKOjcrv05jrJ1ZXSa6vbbq7vvLnh/Z70KxnhdbvTrqf4X5nvcS8jeN90Xi4NejSStDcYW8xFhUDd43HIEi52DtotDAmNImBnE9HzWdREIdcbheK5uXBcJvjBIaCrawqPnuHNTxawsgI9E7jMWRT0fB7h4Joci3131tqt2ZSilfbboIwlInPC4QxF6oDiPNv7q7/06WQPz26/sSXh0d705Ynh+zJnvb6+/+iRHRFBXgVRgltLZ73Znym+sbrjbln3vS09D7b1PNnV+Wib7PbGtltlXZU7FVWHpLc3VS6LF19c83TlnJq1c54WTz+3IDCPiTg6nXZ0GqmIi+JPmJhMga8RYmZCJwbBIUEoeBgSOhMHj2HQfNAIYPKfoMtkLwSM7uYWQ8bOY5HngJRkH/4CD+40rPscHrbqzskhc5d9WetUd7SyESijWdjCPpkp69NKLaOnNEeHFdBI+vQZOtrrKqsOp97emblvVeaR/Hkfrh0o27gyatZMNoeRN93j0bo5jRdL226vb7+5tvPm2o67G2S3N4iurmk6v7zlyvru5we7nu1/tSOn7c7uT0eXftyfX71m7qMls/bN5J+IZZ2cRSkU4oQT/swH4Ss58JmwiV4QVy+4m6e7ayQSFo5De8LcqJP/ZLhOCkQjuTBYKAYxjUqMIqGnUklJfGYIYlJqKKdH/L7fljsjYwn23GmzQrHiaLNo2iwamX1Qta1P2+YYWh09uvornVbH3IdZI7Ho2hoe7Xt5cP6zfckXNiTtyEu4tCKrvKw0ZkrA7OiQjUWLzuRGf68o7nq0tePexrYbq0SXlr7dm1a1PbVyzbwr+dOvlcY92pp2e/m8mr35TzYseL4x5V5pfOWS+CvZU8vjOCdnATk8bARswmov3GoOLMp9PM91ksDdjefqGgR390fCPCCuVJdJ1InjfZBQPhzii4R6IRCBKKg/FjUHJPhB/3VgTfaQqdM0atPDNqLRp5UN6NoGtLJxFrXMomnr08j6NG2jiYwOne27/XZAv4w9t5o1rX2GToX49ceKvE9nMl7tT7pXFndzbfy5koTLawuvrMw4nRV9Pj/+Ys6sxqvLNO+PqmsOKar2NF0sfbZ+9qPlM+4XTbmaEXw5M6iydPq9JTNe78n4cLzo7aH8twcLHqxIvFUce3ah37l5nBweejbW5XQ8v5ThPg3yJ89lEt/dleU2wQ/qynV357hP4sLcyRPHe8LcBDAoF+rChLh5IN2D8ZgoPHwqweVbze0hc5f1WGI0FGmfVtavk/WPgjKijhEW/dZXXVu/rs02t2r7M9LRCWWbE+rTd4ieHqo7m9N8dfHXM1lVu5IqV8dUroq/uzbt/vqsypVJ1wum3i6N6ni8aaD+0lDjdXPt2abzJY9WRF9d5HMuUXhgjseqKcw1UexTKYGVJdGfdqXUnSwS31rfeGnNx6Mlt0pmXU0PKBRg5xPdTs7m5pAmBLtOYLu5CBAQD7dJ3m6u1EkTvFBQPhzKcJkkhLt6wNwZ7pPZUDdfBCyShPOY/M8NKTMGjO1mtWQMFIumtU/r5CnW3PmdOtr7te39diIjUHTOOTVKLH36dm1XXd35pU3nC2W3V8jurqq/UPTxcFbNzpSXm5Kerp//qCz53vqkl6havVkAACAASURBVDsXap/v/vHt2r8lldqXe+uOZz/fmHAjO/Rsks/GKZyN86fs2bEmb+HcmXxyYTDjXmm06MIS6d31Hc/2falYcy0nfPcMVqEAvSWUnEGc6O02gQ1x84W7+7lP4rlO5kFd2HB3ittkHtzdG+7GcZ8EuE5ku08OxiEjiBh/+MS6F1eH+7qdxtOtex0Sez22Vh/pOItG1qdpH0OkX9ver7OHE5d+XVufrq1PZ0uiMQ9UDBi7ur49/HIyR3yltOv+WvnDjR331rZcXvb1eO77/Wk1u1Oqti94uDG+4XxJ/9vyn9/vDNZe7b23QXR5ZePFNV+PF9zNjKpavqCh8ujHjy/Xla2NCA+aFiCYwcKdSvFvOpHXdm+jtHLns80Lz6f5H5/vuSGYlISawHOd4Al1jYC7CN0mgK4T2G4TURPGYydNEMDcWO6T2G4TuG6TeVCXUAKS5z4pJYhnVjabNa32s03b9pgdSmu/I336NDYK1mSxha69X2+DMqBr69e39evbndH028xllFL6jV3iV2c/n8gSX1rSeXeN4vFm+ZMt0msrvp/I/Xw07f3B1OqdCe8Opyue7xv4dHm47p6x6rjy/hb5w60d97Y3X1z5fkfGmxWLWm7vf1N9P7cgk+flnbIwYWNhegwTfSU94NuhzO/nlrw7lle1JfH5+rijsZw4+J+RaNcCFnw6ajJ94njq5D+pk/+Ejv8DPXE81WUCceJ4D8hEAWRyKAHJRUAI//s/x9bl/3tAbh89FjmPwzmejxnQyfp1NijtNnU4Qtfer28fsKFpG9C3D+jb+/Vt1in4frtY+nUjValPK7Xo2+sf7Ks9kS25vLT7/nrlo63yJ9ukV1c2ns7/dibz84n0NwdTm6+sMlaXD3263f/mqubhPu3T3foXe5SP97RcXPNxX271tqJXu1d9rth7fP3i5TkLz+wse3dif+GsiNVR/I+b577dk/zuUObXE3n1pwqupAYmIf44MIO7fyotFDKROnE8ZfJEwsTxruP/oE4aT5v0J8ttwhTMZH+Y21QSkuo2SQj58+uLq0PmLqNCZD/hdZaJ3WV1sgGdbFyfpn0sDisR/ajXAX37gKF9wMrFhsbxTInU+hyBSSutvbH564lsyaWl3Xc3KB9t6320VXZjVUtFceOF/M+nsj+U53be226pOTtU+9D4/LTm4W7D873m10fMNccVj3Y2nCp5vSP30c5Vlfs23d+y7NaWlTe2b7y1Z+uNg1v3luQ8WDP/6/HMpvOFrdeXtt9ZU71x3slYft3utKNzvAPdJ4Buk4DJE7ETx0/8419RyAm+0EnByEmLQHgQ0i0I7Uad+M9F4R4GRaNZ3Wq0TQOLTCqxrYewuqxONqCTDejaBnSycf3a9gFtR7+2vV/X0a9rH3CEfnQYnL+0QXEyXQeULV+OZ7VULG6/vrr7blnn7Q2SS8tbzhR9K896cyitrqJE8+zAwNe7fbUPtI8P6p4eML88PPD29OCXS33vTyofbxddWPnxQGHVjvzqvYtfHlzx+viGD5d3fL175OOdcx8u7u2u3Kx+tknxaF3v/dXSSyXikwXSKytPZUyJQLnyIC60yRNQE/9FnvTHOh9SGNotheaeTkN4uk/2QkxmTfz76a1Lf/T1GBUtBmWLQdliVImsFuvIHatGBvRtAzrZuAFtx4CuY0DXMaDvGNA747C/o3d+xwaofwwXq2r0HXX39rw/kl5fnic+WyI5v1R0dknjiYIve5Jfb014dzKn7e7GvnfnhkUvTW8vqB/t1b84bH51bODt6aGv1wa/VPS9O6p9tqv3wVbZ9fUNp5c2nF7SdGlly/X1ohvr2x7s6Ko6qqzapa/ern26UXF3RcfV0rZry1oqFm+ZwfNxn8RwnURz+ZM2eXwM8o9dYaQE4qRzc/2KBCTKpPFMl39NoyEbPzwYMLTbBxxbjKMMpbVPJ+3XSftHoOicoNguHER+G056cUajaxs09zRWnaven/r5UNa3w9nfj2TX7k17u2HO8xXRX88vkT4o01YdHv5+b6j5qeHVcfXjXbrn+83Vh/vfnhr8cnH40+mhDyf6ag4aX+3Tv9yrebFb9XyX8tlO+cNNisebdS93GN4eUL3YqX25XfO8rPfO8vYbpbKrpTXbF8wFYLRJf/IhkzyhE6Ohf6xnT76YICyPE9aUzEr3pkP/9Q/mhL9tyZ9r0UqMKpFB0Wzl4gRFYu1lrc8NjYai7xjQd/43FoaOAUPngMF6MdpidDaLGrb0tn66+2jnguqdC97tXPh2c9LL5bMeZId8PVUsrz6krjpieXPhR+Pj4fr7xupy9aOdqsot+qq9/R9OD348O/zx1PD704MfyvvfHrK8OWB+vc/y9lDfp+N9n44NfDo+9OXEYO0p45t9mhdblU/Kum4vk15Z3Hqx+EiSL3/iP3luE2LIkDiS2wpg4qUZ4Ns1SY17sx+UxlMhbqTx/5vkC7TUPu7TSfWKJusUoDMUi7a1T9vapx2rlM4BfaftdYSL48vOQX3HoKFj0NBpj44Bg0MvbXZ/aevXyYbNPZ3fnz3Ymfxk2/zn6+MriyNvLvJ5sjZOenuz6tlx4+szg59v/Gh4OPz9genVKeX97Z1X1nZcXq57unXg3dGhj2eGP50e+nhy6H350Ptjgx+ODX08Plx79mfjlZ/1l39+vzxUW2F5e1D7YlvPg9WtV4rEFwq+Hsso8MKz//zHFCKk0I+YL8CdncV5szSm9dzqrmtrk4L4yD/Gh1Ng7x5XDBrb9YpmvbxJL2/Sy5ttRqsW25c8UjsU6YC1+jjh6Bz85WJgFI4RLoNOXuOoR0PmbqX47bPDWU92JN4qCrua7fdoVdT7A5mtVzeqnx83v7049OXWz+YXw40v9M/Ke29u6b5W1nQwT3Qo3fBky+C78qGPp4c+nfvx6dyPzxU/v1z4+fXiz7pLP7/f+Pf36z/rrgx/PGd+fVD9uKz9Rknz+ez601nv96cuC6aEwP9IF2BOpIQcmel1Jz2i8WCB7tGukyUJ6IkTkf/4276VWX8NKQyKZr280QZF0WRQNBuVLXYoUmcotuZtQNcxoO8c1DmB0HcO6n8F0fkfxGLXi75tyNSl7ah9daro+fb4W8WhjzbG1xxY9O5AVsOp5d0P9po/3Bj+Wvnj26P+D7eUd/d139iivre3aV/hm+Wx7SfyTc/3Dr49Mfyx4seXiz8/X/hZe/ln7dWfX67+rL3xs/bq8MeKgZoTxmd7em+tar2UX3868+uxRW/3pxxOEqbwYGWRzCcrZn/en99wtFR1b8eHo8uCqAS38X9SJv+jruraoKlDJ2/U9TZauRgUzQZFs1Epsi55bOljJWJF44DipI4OG5SxXLrs0TFoGOW4/fbmZdDYaZA3vTm79OWuedXb577cm1JzLPvd0ZzXOzK/7C/qurVHX3VG//i4/Obu9gsbO6+U9VzbWr+34PXqOd+3LlDe2miq2j/wtnz4fcXP9+d/frjw4/OVH58u//h8dfjDhf7X5eaqg5oH2zuvLG0+l/21PK32eNqnY5k3iiOOJrDPpgc3nl4qu7pOe39nw+m1qb5MLwLa7W9/y5kRaNa0GBTNut5GXW+jvrdRL28yyJsdSrE4e4rDVqxQBnU2Txl0yOQ/ETF2Od4c07kM6NsGDR0WrezDpfUvdie93rfg2Y6EFztS3p8sfH0g6/HG5OqyRR+2Z79YmVhZHPtydeKnrWnfd+eKT634ciCrZk1s67ECxb3Nxhf7+14dG6w5PVxzeujtmaG3Zwffnu17VW56fkD7aFfvzQ3SC8UNpzJrj6fXHs+oPZFTsy+t/lRB273NPY936Sp3fj6+YoEPPZIE8SOhQbc/Pz271G+QaXsadD0N2p4GXW+jTt6oVzRZ+xSzWmzRSPocJdnGRdavlY4b0HUO6pxY/DeNOKLTrpfRXAztA6buujt7nu+ZX71/wesjqa82LPiwIvnz4fw3x/Ierpp7JT3izHz/0wv87uVP/7wtU3ZmteLeNsn5la83xL8vmycqL5Tf3qh5vNvwdK/52T7L8wPmFweNzw9on+zRPNzZe6es/dJy0bmCr+WZteVZtSdzPh/J/HY4p+vRTtWrI6qnOz9c3bJzdXKMkDDPg0Sf+I9D6/IHjTJtT4O2p94aut5Gq6cYlS0mldhsXR/blGK3W620T9M6bkDXOajvGtQ7XjsH9P8JR/eQoXvIqhdj52+g6NuG++SiVxef75lffTCl5kT2+13p1eFhH+fHNu3Mbzq/5t3unA870kUX1nTe2a6o3KN6tEf9ZF/P/e2fD2Q+WznjzYY5jUfzZJdWdN9aL79dpry7RXV3m6JyR8+9LR0317VeXiGpWFJ/Kvfz8cy6Uzl154rO5wTfyw39frxQfGH5+Q3Jh3YtWbYwcjYHPYsOzYj21XR/NSpbNN3ftd312m4rlAarpxiVLSaVyKyRWNPHUYBs/2GApnXcoAOKwaGXUSyGDN22C2P3kLHbKYk6Bse2vG3Dlt6epuoX+1KqD6fVnMx9fzjnTezUx5Gh78PDe7Ys67q+vePGJsWjPaone7WvjulqTuiqj6ueHWy6sOrFhjkPS6e9XBf3cXfqt2N5zadLJGeWtp5dJq5Y1nJ+aeOZxY2nixpO5tcez/56Iuf7ufznO+bvi2GcWehxsyi8+kD29qK4xSmR0wguU3ATU3io2pdXLNpWbU+9ptsWDqUYFM32Ht86YiyxKsW+3yy1qCXj7BrpsrMYK5Ahm0C6Bw1joPxGLIPGToOi5dXJxS8Pp745k/fmZN7HBTHvY6Y/8PZ9wfdumBXTuTxPf3O/4d1p/ZcK3buT2ldHlVWH2ip3vj2SW7km7u7iKY+XR79YH1+zbeH73ekf9mR83Jvx6VDW1yM5345kfz2aXVue8+1U7qcTuRezg5+ti3+xJ/3ctryXj88WzA+P8WZOwU1aHMk4uTZVLvus7WnQdH3XdNviFygi84hMbOlje+xSLR434CDihMahDlvWGEditLPYexYbnbYBQ/uguefrgwMvDi58czq35kz+62VJdcFTJXMXvg+b/ojMfYRlvOH6NCUltJcVdx1d3VGxTnJ5/bczK6p3pD8tm/doXUzl0qlP1sx8tj6uanNC9dakmu0LP+5OrTuc9e1Idt2xnNry7M8nsp9uTjgRy3i/a4H0yd6zOwpWL5kTRkFG4KGJXNyK+ZHvn57WyxvVnd/Und8cXEZBUdqhOEqyY8vZCsUmEOdXKxSn+7eJxYHmF8d1TqXhPnnHt8cvjqW/PZv/5kT2y8PZb+KiWqMSFGmF8tSCrvhFDUHR770j34TFfl6Q+TU1sy4+STInRZKT9u1o7tezudWb4z4eTP5yPP3L8Yyv5Vlfj2Z+O5pdfzK3/mTut9N5H8uz3h3Lfrx+zuX5rIaKkp4X+6U31uxMDp7OJMxiYIMBkjcZ/7Hqmlkt0nR913R903R+U3d/13TXW6uPXt5kULSMKEUj6RsxFPvTuWrJOLs6ukcLxPnOHXrpsnMZK5YBp85l0NRlVLTUXFr19mzuu5O5Ncdynm9PeTk78ntQZOeshdrUIuP8fEPxBkPZQdPqPaa8VZalqwYObTM/Oqh4vktyc2ldeVrL5cLmi0XNF4qazxc3ny1sOVvUfK6o6XzRl1N51ftTv19cKbq2TnxtXffTffLn+0XX1y+L8Z0XwPcgYH1AGo+Evn/lyIBeaiNiF4u2p0EvbzTY67FJLTJrxBbtSPWxaFst1kNxm1L03YOGbjuXLoeDDBqcxdI15OBiGOss9nbOxmXI3Ftfdeb1yeyP5wrfl+e+3pf2bPPCJ2lR1WGBdYGhoqCp0ogZ7fPmdBYtUh5cparcr6w6LH+2r/Ph5qaLRQ3nclquLG48W9B8fnFzxWLRhVLxxaUt50vqTua93JP88URRz5M9yqrDytfH5S8Pa2qOPtuTkRPOmhfp70enB7LobAz80KZlQwaZLX06v2m6vmu763U9DSO5MwKl1TmsMjGpROPsMukeGhNGu7kaupw9ZcjYPVpHdiiGjgG9bU00bOmRi9/UnC78eK6otqL464miD3tzXpUlP9swv2rd/Hdli74eLGy+vE5WuaPr4c7uyp3dD3a0398ivbum5UpJ44X872fzGioKWi6Xii8vlVxZ0XK+9NuJwupdKdV707sf7VS/PqKsPiJ/eVj15rjs/qY18UJ/gODPBAOYDB8mwCNg02IjDfIGbXe9XSb1vxiK+FcojvEJo1I8ziGTIUPPb+gY/1uMQLEvpq1t7qChw6KRfrpe9uFUwbfzSyWX13Xd3iG7vLH+eOmngwWfDxXUn1kmvri27erGjlubOu5ubr+/taNyc/u9NdLby5ovFjZUFLRcLhFfXiq5uLSlovT7icKaXYuebJ4vu7NJU3NMVXNM8eqo9v2phmtrNyZ6ehNxXgDNl0EPYDJ8GTRPGkVIwb15fHlA16ru/KZxNhRH7oxKH4lFK7FoJGa12Gydx1LalTJy/waHFn6jkbHxO7FYt1qGzD11j468Lc/9XrFCdnOz4tF+7fNj+pen1E+PdN3f1X57c8etso67m7oebut6vL37ybauh5s6HqyR3l7efL5QfK1UdHlJS0VJ09mSb+VFb3anPd48v/naWlX1YdWrY4rqI/rPFV8vr8mJZAnwOE8K4M+gB4AMa/iCNA4WlZc4w6Rs1vU2WN1E19uoG2nbWkxqW4/vCMdjymaV2KQUO0EZVV/+fzRiU4qxa8joaG1sNciaQT/65LLaypdHcuvOLZfe2d77+KDq+VF99SnT67PGt6e1r44oq/crX+5TvtirrNojf7atq3JD293VkqulosuLJdeXii4vbaoo+Xay6PWetIcbExourVa8OCCvOtj9bL/h01nRva3pIXQOGudFBfwYdH8G0x9k+DMZAUyGLxP0YQAsHPLU3vVDxjZtT722t0Enb9Qr7Nso9t3ZX6DYDwyt6fN/kylDxu4hY89vxTJWL/r2QX37kLHTpJa8OrO65lBBw/m1slvbex4fUD0/rq06o68+o399SvXmhOLVUXnV/u6nOzorN8purRRfWtxysVh0dYn46tKm84vrThVU7069uyb+y6ni7ie7Ox/t6ni0S/PhZOPtLXlTeAIs1pcGBIAMfwbozwADmIxAFtMfZPiz6P4sugdA9GEQ3j+/OWCQaUd3985ERmaN1FYoImcoPUNGR4yh4Hjz1++OyaCRfRarWH72K2S1jx5uXfT+UOG308vE18q6KvcpHh/RPD+meXZY+fRA54OdsrubpLfXtlxb1nC++PvpvPqKwsaLxd/PFX48kvWwLOHmirhP5QVtD7ZI725uvbe569meO7typnAANhrnC9ACQbofgx4IggFMRhAT9AcZAUyGH8gIYtEDQRqXiFwUG6nuqLM/i9wyqu5oJGaNdTdfbLb9pwcio0psUjpDMYyhMCqGTT3Dpt9RG7t07hzjLP8eUIpfXa3amv5ub86n4yVNl9e33d3ReXdbx+0tsptloiurGy4srT1d8P5o5ptD6e8PZ7w7nPFyb/KDjbOvLJ1xc3X8l9OLW+9saLm5TnR7o/Tuxiur4v3IOA6W4Eej+dPBICYYAIKBICOQyQxigoFMViALDGTSA9j0IC4jgEX1oePrau7162V2i21xQLGyMDuGOkeeNBcblSKHUv4jkSFjz5Cp97dQRtbNYxp/Q8eAvv3ffT1/DSkvnS/PiPY/XxJbtTn57e7M9wfzPx8prj1W8uFgfvXu9MebF1RumHdn7ezry2deXDL9TH7EiZywCyXTn25P/nautPn6mobLq5qurRXdWHO4cKY3mcgjkvxpNH8GLZAB+oNgEJMZwGIFM8FwFjOQzQpkM8PYYBAXDOEzvWmk+DCfXskHk1ps34IUGZ2gmBxQVCKj9UFq6/M+Ckf1+R2UYZtMeh3x+wwatSCy2e1fAwqzVra6NI+EgOERcAGdNNuPvSzO73TRzIrimYczI/akBu1KDti9MGDPAr/dC/32pwaezI28vHj6g/UJNQeya8+U1lUsq6tY3nBldf2lZRtSwtkYLI9A8aXRA+j0AAbTHwQDGWAAyAhiM8JYzHA2K5jNDOGywniscB47mMcUknEF82P6tGKDotng8BTrpoENh8ikFptULdb/V8Z29KEQWZXS5ayUYRuL3mFjrzOO/w5lpM01dA4YOv4akJs00pxFiXioK4uIEwJkIhLpPtEFC4MeXDmv5mzJpQ1zTyyedrJ46qnCKWcLp1wsibq5Mu5hWdLzHalvDuV+KC/6cHLxx1Ml9RdXfD5XWhATSIUhhCSyH0DzpzECQWYgkxnEZAWBoD8IBjMZwWxWCJsVwmaH8dgRXHYEjx3MY3kxAU8a4dnt08PmDofR2r3W1r+ZbI/fW4k0GxTNRkWLUSkaN6TvHm0ov2ExbOr9Ybv4L1CsZajzh6VnuK93WWEGCerGJBI8aBSQSMRCYGwijoJBluXNrLu+tupofuWeRbc2Jd7aMPfepqT7ZYmVWxY82Z5atTfz9eG8t8cL350o/n5h2fNDefOCPUgQJJ9E9qTRfBmgHwMMYDADGGAgkxXEZAWyWEFMMJDFCmaDYVxWJI8TyuMGslgedMCLTuGTMCmxEQZFo8l6DKZsNqpaTKoWk0pkVLUYVS1GZYtBacNhfd7cKhZ7SXaGYhzL4oe594e5d9jUOzyilLF0rKvqYWP3Xz91xw9uJSNhdDyOS6HwAAoODiejET5MKsoFUjgvtO766qrDec8OZD/en3l3R/K9bfPvbUl6sHX+452pz/akvzqU+668+FvFkmtlKcFsBgmCFJApPjTAh073YTD9GXR/OiMIZAUzmcFsZhATDALBIDYYymZH8nmBTAafQhZQKN4Mqj8I+LNoPBLq3qXDPyydtn18ZYsDh1HZYlA224jYjoSaxkBxthIrEfmwExEbFFPvsD3F7Ik2yln++qGrffeEQydRUAiQSBTQqWQUmgCH+7CoHDIBOskt2of9+fLK1+XFT/ekPd6X/uRQzuN96Y92pz7dm1Z1MOvV4bw3R/O/nioqX54gIJGocIyQTPEEAF86zZdB96XT/Rh0fwYYCLICQZY/yApgMIJYYBiXFcJmeVBoLCJJQKFYW35/Fi2QzRBSMFnzos1qkVHZbFA0GZTNRqVDI3aByJt09lMhg7zZqGh2NG/OFmsVi3zY1DtsIyL/YR7JINvrGCiG7p8W+Y8BRfrCOUhXNwCHFdApIAGLgUC4AMkLBKgoFGyia2wI7/3FZW9OFL/Yl/FoZ8qzA5nVx3Krj2S/Opr7+lh+zeHc2hMFO7NnMHF4EIP3oFB9AbonQPOiM3wYDB863ZdG92XQfegMfzroS2cEgmAIl+MHgp4AzZvG8GMyApmgP5Phx2T4sWlBbHowG/Cj498/vzZobDPImwzKZoOy2WAj0mQ9SLXu8lu5WA9AnNc+PU5ea80d+Q+TExTzqJwaXaq6h43df/1lrDh5AAOBUJBIDoXMopBwUAQdi/JiAXQMFguFY10mPX12ruXFiddHc6v2ZT3fm/nsQEb1ycLX5fnVR3JqDmV/OZG/IXkqgMQwcQQPCtWLSvMGGD50uh8d9KUzvOh0Pxrdj073pzP9GGAAk+nPZHGJJA+AFsLlhLBZgSxGEIvlx2b6sej+HFoghxHEYXAIiK3Lc35YOgwK20mYQTFCxAal174FJW82yJt/U5KHRzLIkT5yBxcnOj3Oevnrh07c8FZAp6LcIAw8hk+j4pAIHALhxaKy8TgyAomY5BLkCX74cP7r3W3vTpZU7c9+fqz4xZG86vK86qM5NUeyP5XnlcwNJUGRHDzREwA8AJoXAHhSad40uheN7g3QvAGaD53mR6f70hiBLGYgm+ULMgNAZjCHFcbnhvE5QSwwmMXyZ9F92bQADiOEywrk0n3opJgAQU/rB4tGYlA02XA4ZCJvtB6V2U6F5E0GeZO1JI9JnxEoP0ZBceIyUph6hk09Py2Kn4Oq7IUJsAkTSEgkH6DQsFg0BCIEyRwKiQRHEuBwl//3f7duyu/tqXl9ZsnHE0teHcyvrlj7+nRJdXluzdHszyfy8mKDcW4INp7oRaP50OleFMATALwBmicV8KDSfKiAD43hS2P40hj+IItHpnpSgQg+P0IonCrgTxFww/mcIA4jkA36s8EANj2YSw/hgkE8MIDLEJDQD68e/2Hp1DugyJv0iibdiEwaxkIZtLX5NkP5TQ36j2KxmkvvX3+Zr18oR7m4oqBwJonAI5PxUDiLgvMCaRQ4igCDwSe7sgjI128qPjzc/Op43ueTpTXHSt5d2/qmYunbMwV1ZwsXzwnGusFZeKKATPGkAl5UwI8BelEBT4DuQwW8aFQvgOYNMHxptACQ4UEFsHAkj0IK5bIjeZypfH6kgBfOZ/uz6QFsZgCXEcRmhHAZoXwwlM8K4YI8EnpVfvKwud2gaHZkjd6mkQZdb4PWCYq+t8l5lTxmveO4bflvlOLku38Na3vb6335HPgkFwoKw2eQSUgkHYvxZgEAGkNEwHFQmMs//zU32rej4+HjwxnvTuV/Plv65tTyd5fWfLiwRHxnVVn2DCwEzsITBSSyB5XqAQAeFKoHleZDpXpRAW8qw5dG96DTvAC6Hx3k4YmeVIBNInFJpEAOJ4zHieBxInn8UAHHn83wZ9KDOcxgHhjMZQTymSE8ZgiP6cskRfmwO1veWrQSBxG9vFEnt7mJ7bBZ3qiXNzqg9PxalR1d3G9l4oDy0yL/69+GFYWZbn+Mx0NhHCoZJBEISIQ3E2AQCEQYHAuFoN0gk//P308c3ajsen5jzdS3p/I/Xyh9e7Lo/YXSlsr1O4tmU5BoAIvjk8ieZKonFRBSqEIKVUimelBpngDNC6B50mg+TFAI0HFQOIjD+7OYXCKRRyAFsVjBHHYwnx3G54Xxuf4cMJAJBLMYITwwmM8M4rFC+cwQHiuECwrJyHsXD//okptObAAAIABJREFU63K0JKMMRd6ocyrMjvT5pSSPSh9bSf5VLH/9ZX5eeQ3vDkG6ugEYDI9OJSFRfIDIpVJICDQRBsdAINDJkyH/+/eKY6t6ep5fWz3l/ua5H84Xv6vIb35ctq00EQeBMzA4NpHEI5E9qVRPKtWDSvOgUoVUQEileVIBIRXwpTPYFOrECX8S4XBvBs2PxeSRyDwC0Z/JDOawQvnscKEgQsANZDEC2YxgDhjCBYP4zFABK0zACuWzQnggn4xekT1/yNjmlD4OT2l04BgFZXAESu+vnb7DRMaI5a9BjUEtjQjwcx0/AQ2FCOlUEE9gEvEeDAoFhSHAEEQoBO3m9uf/+UeiB/75xZWt8k8197fe3T7n1anslrcHj+9bQoYjGBgcl0jkEilCCtWDQhMCgCcF8KDQPCmAkEL1IgO+dJCGxf/jn/9EubsLqdQAJiOQSRdSKSCe4MmgB7HZEXxupIAfxuf4MumBbHowhxXEZYXwmOECVqSQEyZghfFBXxZpmi+no+mNRSvRyW2zKvbEaXKGYjXa7kFDz+CoAjR2NTg2ccy9w8Yeq0x2bVrt+q8/kG5uAA4tpJPpeIwnSKVjcRQYggCFot3dJ/9zvDcecndDTNXRtFevzrcpG9q6X336dGPd2lwmlUZHYfhEEpdI9iADnlSakAp4UAGbTMgUAZniAzBwcPTf/vZ3qIuLgEINYoIBIMOHyeBTASYa5wNQA9jsMA47jM8N4TL9QJo/GwjjMYP4YCiXHcrjhAhY4UJWGJ8ZwmMIKag75w8OmztGavDvZKLvbRw3qLOe+4zYyrA9fYZGL4LGQPnrp/77xyoaFgNxcUFDoEI6BSQRhQwyh0CgINE4KAwLgbr/OQk/+Y+Ti8M/nMp4ezK76mTe3ctlO3atjQ4PBrEYKgYroJAFZLKQSvWgAh5UwAugCqlUTwpVQKYIiGQhQENAYP/zP39HQ9y86EAAi+UPgt50mi8IelBpDDRWCFADOewwLiecxwnjsf2YgFUpIVxWMJcdwmWG8pkhAk6YgB3KZwopmMXps/u1El1vo7anXmsdWulp0PU26Gyma5vtsY5iWE85RqXPkLF30NDtuP4xmsu/+5T/HlQvSpg9+V9/IFzdARxKyKAKaBQeQAEQKDwUiodCoJNdJv/jnxvmeX88uejjmaymO0srj2VM86bSsAgOhcgikrlEIpdMFlCongDNg0r1BAAhQBNQAT6JLCCTPakAdLLbP/7+f2hYdBCb6c9i+jMYvnSGN53uw2B6UqkgGuNJBcJ5/EgeN5zHDWIz/UFaAJcZzAFDucwQLjuUywzlssK57Ag+O1TADGRRIoT0xo+PzWqR9ejDeiSktfUp9m6lp8F6wG5VisNZnKD8NoNMvX/9Zam8WYGc7Ip0c0O7QwQ0oheD4gUCVAyWAIfj3CEYN7fxf//f1ADg3dHUuisFdddLyssS/T0YDBxWSCOzySQcFM7GEZhEMo9iLcBUAQAIKYCQAgjJVAGF6jJp0uQ/x3sDQACH5cdk+jNAPwbozWD4gqAXnc4mkNh4QhiXFeUhnCrghXM5/iy6Dwj4c5jBbGYQDwzmMYO5rFAuM4zHCuUxw/msED6dR0aeOrBh0HF+aDtRrXeKBt3/V7aZB0uS3PX9OSzNvKuv11f1VZX3XZlZV3dXd7/7zawkkCyDMZZF4EPmFEeAwAQQFmCwTYRlHHYgCIcizGEbgrDlACFhCGkl7SGt9tQeoz21M/NmZ2fn2NldXSuBJI//6JndFY7IqOiurv4jP/X9/vKXmb+8dGblG6/cVMprW6WvOeg1Ot/88ncS+eZLX7l+7rv2d/r1ZtQJFATbSbyT6oRQOYhQ0I86QW1t87Qa3PFbP/Dsn/7cvX/0Uz/67gMLiYGkNKK0RiN08sTJKAg8IWMhJ1JOpMqknEo1VcpS1qo3QK+3l/o977et23HxtrV71u44t+N9LoSFaMeZt5XTt46Lt46LozzZ8/G+j09l7lThD7LkKHe35cmpwh/l/ihPThf+tsLMFX7vu9/+yqXHXnzu0RcvPPzihUdubphdeuz6849dv4Xmln1e305+/jUTvTHi3vTOV174v1+/duPbr/zqL/5Mv94Igx4MenMnDqcuF0JGEQr6sBM0K/W4v/WRX/sHF/7s5z/y2z/y3Ts5CkYJpZng204vYjvq9raqdRD0o07XIDJWJmd8IuRUaYdJr9WyGB2m6ba38zjednbbuZ04Xliz69xUKgOxp+S2af626eQteXHbeHyY+h0XH/j4VOqOMneU+dOZP50nR5k/yJLDLDnK/enM7iXqsFCPfPbPv3T58WvHn792i8uLFx+9/vyjrxWzvFbe9RqUS2+EcivW3pwuf/url2/c+Oqf/MHvwKAbdYOwG2gE3rZISi0lQHQwCDuddn0L1Cr/4+ff/tT/fN+//al3JpyKEfCUZpwVSuRKjrncqtVg0GODIQr6/XaXRVFBec5EjIkE0VTJoyydaT3TahbHc2sX3u04t+3j0piU0hijqZRvmxZvKdLbsvQwyw7TZD9xh6k9TPxh6k8V6encn079UZYc5v4wc0eZ38/8QaZzNvpvv/vvXn3p6avHD129yeXhF5975MWLj7x48dHrFx+9fvHR16BcfE0vf/OdXG6tNl1ejsH33f2XEy2ibgB7Aej39id2J4sdwHQ4AkG332w119Y/8J5Tn/rdH3/XW2YsBA7jhNGU0pyLhLOUCRmBfqutIyhGQIxCMhwNu13Q78cI50psu3gR21LpqZal0Ys4Xli34/3CuoU2YyFSRhNCF7F562R8Ok1PZ+lRmh6k7jCJj9LkIE1PZenpcXoqT05n6WGWHKbuMHFHmTvM3GEa5yx633u+78uXz9yC8vlrFx6+tuTy3CMvPvfoixceuQXl5Ytv1MutlYQ3iuWFG9965fnzj73ztl3U7ZLBMAp6uaKnZokjRIQj2A0GW+3K6to7JuI3fux7txOrAEqFyLnIGE0pTShNCJ1wCYK+GAENiYigjKAMIRmNNAJza/a8XyhTKj3Teh7H8zguYzWLTWnjqVZTKSdCFJzPjN517rY8P0ySwzQ7SrOjxJ9K7GHqjhJ/lCani/RUlh6l7lTmDjJ3kLpTeXaYJ/uJ2zb8u+f+i4/c/tLzj96C8pqPHnnxwiNvgPLK34LyHQnu33z50o1vvPjqly/9xA+/mw8DPAhRf0hH4W4WT5SQYQS6vW5jq1WrKzB8yyzNtCykmChVKJUJmTOeM54JkQnuMAtabREBHQENkMMkpWRm9V7q5jYupZ5KNdNmFpuJ0YWUGecTJWexnsVxYUROycLovcTtWHeYpIfOH2XpXur2fLKfuKPCn878YZacyvxhag8Td5j5g8Qdpv5U4vcyu5fYba8LEn3sjz/41RefuvJGsTz38LULj7x44ZEXj29CeW55fb1W5TuIvPCtr16+8e1X/uNv/isV9WQEyGBAh8NM8WlsJECw22vVt6Judxrr/XFSxmZqzESpiZK5UjkXnvOci4lSpdbDTjdotmQYmQh6Smex2k7iubVTqcdSTpWax2aiTcZFQsmYk5lWc2d2bVzGJue01OIoTbdtvG3tnk/2nD/K/FHid6zbd/YgTY7S5CBNDjN/lNiDxB+myVHqjlJ3mLg9Fx8kdtfHDo5+5Wff87XrT149fvDK8YNXL7xuomvHD187fnjlGy9duFk1+vLrUP76O1P+Gze+8tEP/2HCoEGQhxELR4bgaawsIlG339lqShAe5dlhlk61mQg5laoQcqxUJmXOZcJ5SvlUaQNRrVKl/aEjeGLkdmoX3hZKj6XMOc+4yJUeS1lIMVPiIPOHhT8qkqNxdpRnR1l6lLvDPNv3SanMvrP73u86f+DtkbO71h55dypJT6XpYeYPMneQ+MPEH2Tu0Lu9xO16u+/cnrfbNs4Z+vv7k+ee/sz1iw9fOX7wdbEcP3zt+OGrx59f+fpLF77x8huU8reGoS9duvGtLz195p7DSWox0AjKKDIQ5VollOJev9/qCADGsUmlsJRqiHgU8QgaiCREEiAWARZFeDgC/cFWtU4Hw0msS292vZ0ZUyhVCDkWYiJVGeu93B8U6alJflSk+1lylKWn8uQwTfaS5CBNT6fpnrV7sVsYu+/8nrM7sd2N3Z61+84fJclR6o/S5Cj1B6k/SPxBYg9Sv5/Y/cTuerfv/W7iFk7PY5FT8MmP/N5Xrj1+5fyDV48funbh89eOP3912c4/tDwu99zr7fXi4uf/+kvPf/vVa1975eK/ePf3ylF/LIVGUGM0McILRgfDqN2Ngl6v1d5YW1tbW69sbFY2KluNetTvKwDEKETBoNfuBM3WoNWC/SCRdDd1pbW5UoWUE6XKOD5MklNFeltZnJ4Uh0W+45NFbKZaTbWeaT3XZsfoqdHz2Owauxu7hXG7sT2wftfGO9YeOr/vkkPvDpPkMHF73u07d5j6g8TtJ37fuwO/LNRwu87uebfrzcIpM+z/+/f/9NeuP3nl/ANXjh+4evzQ1eOHrhw/dOX8Q1fOPbhUyoX/D8rNyHLj21/64G/9Ou0HY80zwSylk1jOEi1GEewGOOhvVRuV9Y12tdqs1rpbTTwcOkzGUhVKecYsIhkluRI73uynbu7iXKqcy4lW287spHZ/nO0m6dy50upSq4lUU6lmRpdGlcbMdTxTelvHpTELYxY6LpWZKLNtzL5Ndp3b9+4w8Yc+OZUkp3yy7/2eszvO7Dq76+xe4vac23duz7v9xO05u2vtto23rUxR+ANvP7h6/MCV4wcvn3/gyvGDV44fvHzuwcvnHrh89v6bp02/8QY0r+UsN771yr13fiyXVEFQWp0JPonlbm5yLtggHHbaUbcbbDU7W1vtWqO/1TIIp5xnQqacJ4ylis2s2vHx3NupMRmXjrBciEUcl0annOsQSIg8JjnjYyknUpVCTbgcc1kwWQpdCjURairUVJm5NNvazJSeG7utzUKZA+v3En+QLq/JqSTZ98upgN3xZs+73cTvOLtr4x1rdpzZdfG2Mwtrtq0ZKzoz9ME7//fLlx554dz9l88/cPn8Ay+cu//y2ftfePb+lVev34Ly+rHTi3/9ysUb33z5S9fOfv87TuNeJ9N87s3MyZ3cFEYkhIlRFDS3Wo2tdqPRrNfbjYZEJGMiZ7xQoozVwsczH09jU0iZUCYhNhgXWsxtnHIhI4B7PdANLMYF54WQpTHLjZ5S6qkQM6nHXGVMZFRmTBSUjymfCzlXeqHjhdalUNvK7Bi3nyQHid9L/IHzO7HZjs2es3s+3nXLKUK84/Su1Tsu3o7NntWLWO9YO9dCD4M/+OBvfPXFJ144e98L5+5/4dz9L5y979LZ+y89e9/K168ff/2lC8v2jZcufP3lC9/88vM3vv3KlRee+qWfey8d9BWEC6d3snhnHBdW5porgGHQr1dq7UZjq1bdqlRFGE6tnsRq7sy2N3NrcqkSwg0iPAQGgEyymTUzpQzEpD8CnW7UauPRIJMiZzxhvBBypnUp47kyC6Xm2kyFLoQsuJwwNeG6FHIqVSlkKfRUqlKqmVQLqbeNPXRu3yWlNqXWu9buOneQJNvOLbRZaLltzbY1C6sXVi9is23MzOiFEvFw8LPv+YevXH70hbP3XbrVnn/23uefuXfl1evLA/1LLsff+uoLN75x9X/9ye+/9XBbwpGEQGF4OE6OJn6WyMLJXEvYG3XrjbW11Xa90dtqKjBceL1I49KaQumCSY+pRoiNQhFFGWczqwutJaJsGOGgF7Y7/XYLtFoWgIRyA0mMUC7EVKmpjufSLJSZ63iuzVzpUuoJVxOhplJNlS6lngk1EWom1bbWM21mKl7EdsfEC623jd6z7sC7HWdLqUop50ottFoYva3VwuhFrOexmWtVaukIum2WfPHR269eePDS2XufXxL54r0Xn/7cyqvXz796/fjV68d/86WLN7718je/eun9v/izYdDWJIoppaORF/TUdrGT23EsZ4mOCe62OidPnFw/sSpAOHN6N4mLWHnOE8pjShWEZBiy4chTPDVqqpTBRAyjKAi6zWZvqzlqtUbtDu31UkwMxBpCg/BEyKlSC20WOp5rs63juTGl0jNpJkpNhCq4mgo5k7oUarEMNFyWQs11vDBmbuxeHO/erB2N50ZMBS+1WRizY8xcqZnSM60XRs2tnmldKjmWzILBx/7kd1658tjzz977/LP3Xnzmc889fc/Fp+9Z+dr1869eP77x9atfe+n47jv/4r0/8s+amxuW4FRSDkDUG8ycPj1PJ15qEFoEWTiqblYqG+uZILuZm2mdMuEod5jEmLAwxP2+RXCq5VSrGBE2HA27waDZbtUbrXqj32wOOx0Q9EQELCYWQkdwIeVUq4mQc6FmUs2Vnis9U2oJpZSqFHoqZCnUTJmZMnNlplKVTJRczIWeK10qvW3iXWd2rZ1pM2F8KtXCmG1rFzqeKlVKWWpVKrkdm6lWE8FngrNB8Ou/8CNfvnrm4hfvee6Zey48/dnjpz5z4anPrrz60vGNv7n++fs++ffe8dZRt9PYXEeDfi6UQYgNh6jf25smO1lsMPiFn3zXL/z4Ozu1emerMXdm7q3n3BFmCHOEOIREGGkAc8WnRlpC6Qig3rDXardrjU5jK+wGMgwdwQ4hi5GnLBVsrORUq4nUE6FLrmZSlVJPpVno5Tq2KZUptS6FLLWeST0TshSqlGYq1UyoqZAzoUuuFlrPtZnreKFNzsSYy5mU28osYjvReszFhMupUqVSpdGFEmPBJ1LEUfh9p2fPPXP382fvvfDMZ4+fuvv8k3cfP/mZlRvffvmOj/9pquXfWVnpdzud1haNgMaYhlEYBDwaHU2zhOGcjv7y47/7w//0uyrrG7kUM2MSwh1iGhOLiUXIQphyOjE6Z0KHAPYH/U63326H3cBhVGg1d/HCxVMflzaeaD1VJpeqEMoznlFZCDVhcszFWMlS6FLqmTIzqSdKl0qVQk2kmildSj2VeraMtUJNpZ5qVS5/0qY0ujR6zPhc6oUxCxPPtZlImVBeUDEWcqrUWPBC8KmUMyFySsYU3v1X//3qcw8dP/WZ80/ede7Ju84/effKf/jAr8eMNjbX19fXw16v3WyA0YCGEez1g3YrZnhs5Fv2Z5+7/2Of+Ks/ht1W0GwlQnrCHGGOMIuIxSSTbBqrQkgPEB2GIOj1mq0w6JLBIBds7k0hRUK5QYSFAA1GpD8gQYCCgPQHbDiSo8gA7BEtMBszUQpZCjVVZib1TKhSqok0pdQzpaZKlULP1fK+mUhdKjVTZirUcsI1EXJm1FypuTJza+daF4SNKS+4LIUslSoInQoxVXLC+Zhx2Q/+4IP/+uXLj55/8q5zT9x57om7zj9598qoFwy7nc5WfXNzPer32836qNdFg+Go0+21W+NYWYx25tn9j3/8zCN3fM+peWVj01KWc5Fw4RmfKFnGulAyRpiNQtTrD9qdTr2BBsOw12PhKJdCRwgPItobwHYwbLVhp4eCHg76tNfnvSEbDPlgqIZhHGEX4RTSnPIxF2OhpuKWRqSeS1VyWS6jidBzqWdCl8rMhZxytUzzMsonVEyVnis9VWrGZUZpTtmUy6kyc6UnnBcYj4XMhSi4GHMmh/33/dC7rl144PyTd5194s5zT9x57sm7VvBwGAa9TmtrY2MtDIJBu11v1EdBEDSbNBzNnYVbrX/z/p/7vf/6K7/ym+//nu95Z7NaTbmYaDExaubiiTGGUDYcgSAYtrv9rVar3iD9Iez32/WaIxgPhiDoj7pB1O3iXk8MIwdIgmlOuaMip2JCZcZlxlhGeYqZxTTBvKBiTMWUiTEXUyHL1zIUoSdClVIv21TqUqhS6omQY8rHXEy4mAlZSjWWKsMkwSTnYip1qc1EyByiKeNjIcdC5JwVnCcYjQX+yw9/6IXj+579wh1nH7/z/BN3rQzanV6rM+h2Njc22s0mGvRb9Xqz3mhvNZ3guRI//K7vevjhT7/vve9efdOJ1taWJjCTYjvRU6cd52IUwaA3aLV7rXa32e5Ut1C/pwDcWFtH/b4OIQoGOOiR3oAMRyqCBtGE8pTxMZcZF2OhSi5zLjMuMsZLJnMmCsoLIsZMTIUcczlmYiLEVMiJ0BOupnKZ9S6HJDXhaszFmInJst2cKKiMMg3QmPBlbcdUqhjiHJIpl2PGc04zwXLOE0rNaPhD/+jtx0/eefbxO85+4Y5zT9y50m616tVq0Go1G/VaZTPsBVG3V9usBK1WocTpnelHP/qhH/z+g0TjVq3O4WjiVJnGueICANDvDTvdQavTbba6zWan3kDdTsFZ0GytnjxpAET9Ydjpol5fhpHDpOA84yITouCyELIQKpdqzOUyPRszUXAxYbJkomRyysWUi/FyKiTUmIuJkDMuJ1zNuCqFnAo9lmrMZcnkmIoplyWXy/xlzISHOMGkYHwiZCm1Q9gBUBCWEVZQkVKaMp4zkVLqKcoZ+Mgf/fals/c8+4VPnXv8zpVet9Oq1Zv1enNrq1Wvt7caIOi2G1sMREUsx0n88+/9vhh0R+3W1PKdcbxwxhPKByMQ9KJ2Z9Bq95rNfnMraDTDTjDmUgO0vrrWrFRQrxfUm2I0iClOuMilHEtZSDmWMudiKuRYqJzLsVRToQomxlzmXBVMFYRNuBhzmTM5oaLgcsxUyeUSSklFKZZjsxwzWXA5ZXLKRMFEKeSUy4xyD1FKyYTJgomp0gkmNgQTQnPCMy5SyjJCC8ozyjNGM0bjqP8vf+wHLz1799kznzz3+B0rg6Dbqjea9XqtWmk3trrNrV67FfZ7E6dyIyaxnCZqNxVHC787T1IpTARgfxB2u4N2Z9hq91utbrMZbDXDdjvjLMFi2A5WT5wYttrNagUPBqkUmZSFkmMhJ0LlUo6FLLiYCjmRKmdyInTBZcJEzmTBdUH5mPCCi4LJMRMF5RmTEypKJm6FDDXlasJFycSEi4LLMRcTJgq2jJ3SI5ogMmViwsWEq5xwHYGUsELwnImMcY9JRllBaUJJynjOWcrAO3bGX7jvz88/8emzX/j0Sq/TadUa7Xq9XqvUKpVatVqr1gyB22lcOlk6ucjM0TyZZ1ZhQgYj0O8NOp1+uz1qt3utTtBqB83moNNJKPWE4v6wsrG5dvLksNVC/WGqVGH0VOux1qXShVQFlzmXubgphDEXYyYLKlIqMiYyxgrGJ1yMuSgYnzI55jIlPGe3us34lIkpk1MuCy4KLsZM5Mv+M5UxkRPmMMuoGDNZMF5QrgGwiGRU5EwUjHtMEkJzwlNMUoITSnJGJ4pmgnz8wx+6+MxdZ898cqXV2mrW6s1avV6tNirV2sZ6vVIpvdnJ7Xai9yd2v4wLIyXAaDgcBp1Bpz1ot4ftTthqD9utfqsTdQKPiScM9QatRutNf/dNlfUNz1ihZKHU2JiJ0mOpJ1IVUk+4zJnImUiZyCjPKc8o94QVjBeM54wXTBRMZITlVEyZGjORU54zMaZ8zERBRU54QcWYyZyKjPKxkDmXOWVjysdEFJQXlKdMFFzkjOsIeABzwjImxkxYhD3COaUJJkuLeYI9QSkjOhr9/n/+tcvnPnvuzO0r7WajXq00qtVapdqoVisb62EQ7BTJPI3nmVkUNleShyHtD1G312+3R+3WqN2Bne6w00HdAPX6lmCHKej1guZWZX1j7eRqjIijTEZARJGE2FOec5kLmXCREpEzkVORMpFSlhOWYJYtiRCWUZ5xUVCeUpZhlhGeU14QmRORE5ZRMaZiGQuWsFLGltIrKM/J8nmRMZFQkTJuITIhKDCdEF4w5gn1iGSYpYQ6iFJCEkpjhAyGHgM+HHzg/T999fznzp65faXZ3KpVlsbZrFcrlY0NiqLFOClTPUvNWEkZAtDthp3usNXpt1vDTicKAhwEqDdgw1HCqMEIBkFvq9Ws10+++c1Rt+sIkyFQEMUQaggTysacF1zmXOSEJYQnhKeEp4RmhGZEFJSnhGVLKJRny6+YF4RnhBeUTwjPCMsJKyifcJERmhCWU14QlhI2Xv4Xs5zylPKcck+5hliGIIFkTNiUSYexATAlzBEaI5QglFFuILIYW4wciniv/6s/857L5+85e+b2lWajWatUapuVRrVar1arlYqVrEztNNGF0QYR1O2Hnfag0xl2O2EQRL0eHwzoYCiiUSqoQigKukGr2a43qhvr1Y2NQkrPWMLZVOvS6JmJSx1PlJ4IWXDpKc8Q95hlmGWIFpgVhCeYZ5hlhHnKUswsYhlmGWY5vskiJzwlLCVLTCzF1GOWUe4xSzDLEU0IW+LLGEsJ84hqAB0iBRETJjzGOgIpIhlhMcIxRCmmFkIHUYKwx9iikPX6v/wT/+TKuXvOnrl9pV6rVDcrtcoSSq1ZbxhGC8MnRiVcoNEw7HSGnU4YdHFvgIcDPhqKUSgRSjg1EKGg12822/VGo1o9+aY3dxr1idJqFOEgiIKAjkYGk4SJjMmMiZyyFPMUswSTFJEU0oLwhDCPaI5ZjmmKWYJYSlhOeLK0DxEZYjlmnlCHWYFFjmiGaIZZTqjDJEE0QyTFtFhyJDQh1AOUYpZSkTFpEREhcJB4RDwmMYQeYwdRDICH2GGcYORgxHr99//UP79y/p5zZ25f2dxY31hfq1QqtUqlXt1s1utwMCiUKqTQCEVBMOh2Qa+PhgMehiqKJIgMgZ4zBUAYBINWu12vb9XrG2tr7UoloSRTMmHMQCSjiPb7KOixwUgD4hDxiHrMHCQekhSSDLMUM49pgqlHNEE0xSxDLCM0wyxDLMUsRSxFtEAsR0vt0AKzHLMEkQRRj2gOaYKoXWb0iC57niCaE5EzYRHSYeQhThD1iDhAPMQOERlGDiKHkcXEQRiDiAf9D/zST169cO/ZM7evtBr11dXV1dXVyuZmrbJRq2wGndbYxomQNAxhLyD9PgtDASIGIoWA5dSMbM8wAAAHcUlEQVRSSodh2O0EzVbQ2GrWautr6816Y2rM1KhEsFTwVMiUi5xJi2kMkAYkhtgB4iBxEKeQZrc65hBJIPGYpogkhCWIekg9ohmkDpEU0hTSFNEC8yXBFLFlJpIi4hFOEI4RTSBJME0xtZgmmKaEZZR7RPQwcnD5DIkhsYBYhGUYSgAShBzCFiINohhh0R/84X/61avH9z175vaVZqNR2dzcXFtfXT2xub62ubFZq1WLWDvG8WBABkMeRQJCjaBhJBZUE4wGg6jTHTSbncbWVq1W2dioVyqFVmNjEsYtYY4yR6klLGE8oTwh3GLqMLEAuwjHEHtEE8I8YjlmKaYekRzTDBG/BARJikmOSIZpjqlHdKmmFLMEswSSJCIJoikiKSYpIhYSC4hD1GDqIE0I9ZhagE0IEoA9IjFAMcQxwksiOgxjgAyEMYAxgDqKHKYeRrd/+L9cOnvP2TOfXGnWa5sbG9VKZXNjbX11dWNtfX1tfWyUxQgNBjyMNMIxIankTlAGItjrDdrt3lar3Wi0qrXaRmVjY8NxOo2Np9RjkhBmKfOEWkQMohbTGJEY4hQRB7EF2ELi4dJKxCNsEFkaygGUQOIA9pBkmOXLRlh2c2WPeERTSBNAUkg8og4SD7GHxENiIU0gsQgniMSIaEQswB6RFBMfQRdhB7CFWIxCNRppAFUEbAQNRDqMLEAK4NPj5KkH/+L4qc+cPfOpla1qtbKxubG5sbmx0ao2lq99GhsNoYgijVHCaCGFpRSPRlHQ7bdaQWOrXa9tVWu1zc362rrGYOpiz3kuWAxRjEiMyfK1aAg1RA7gGCAbIQeIhSRGxEMSA5Rg6gGxkDhALMAxwA4QD0mCSAKJwyzD1BOaYJpgajCNl3EEEguwg0uBIAeJQ8RCnECUQ+oh0RAlkHpEPCJxCBxABhIbITUK2WCoAFQgMiE0IZCjUEUgY5z0+r/8o//42oX7zz5+57NnPr1Sq1UrGxuVjY0TJ1ZniR60GoMgGBsjITSEOMELJRyhdBgOut2g2WzX661atVmtVjc3KmtrIhqVzqRCOEI9pQ5RBbGBxGNsANSAGAA1wDbCcQRthD0gHpIYLl8mSgCKAU4AMgDGS2qIZoilmDpCM0g9phYRj4mH1APqILEAaYgNIAmkSzTLIJXCpfuohSgG2CJqADQRXH6QYcQGgzgCIgQqgiqMRBjaCKSEecrGjNz1Zx+6dP7es4/f8eyZT600apXqxmZtc+PkiROnDueDXlcRnAtuMUoEz7iICSHD4aDT7Ta32o36VrXaqNZqm5XK2hoPw3GsY84Tyj2mBhGHaIywBMhArAH0AFuAdYR1BB3AFhILsAHYQGIhiSNkIHYAO4AMQBai5Ka5sIc0QcQj4iCxiMQIeYgSRBNIY0BisHQNXUrMRthDnAKiITYQ+6VPEfEQW4hlBOQwJIOhGkVsGPIwUqOID0MTwYyxsRAqAt+9mJ597BPHT9519vE7n33sdSibm+vrm+ubqydXPSeesYTSjDNLKBwMu83WVq1WrVRqm5XqxmZ1Y3N9dZ2Fg9LGnjNLqSE0ocxiHAMcI6wgVBFSAKgI6hDEITARiCGJAdYAxQBZgCzAOoImgi5CJoImvHnTA+wi6AB2EDuIb6EkCcAxQhZgFyEfoWXP42ipL5xAYiH2ADuIl8NcjGgMkRiN2GDE+gMxGLJhnw9GahjpUeQAGmOWU5FxLobhbmIfv/ejF57+7Nkv3PHMw59YaddqGxvr62vrJ0+urq6tbayuxhRbRj1lFhExCrvNVq1SqW1s1DY3a5ubmxsba6urUb9XWJNw7ijVBBuMPaEJoTEkGmINoAFQRVBFSI2ACaGNkIPYRdhFyEY4jpAOgY7gslc6QjqEFuAlFAtgDJCPUHITzc0Y5AGOI2zDm+LyAFmAfITiCFlALCAOIAOwAUgDrAHiw5AOR3QwIEGP9Pu8PxDDSEcwQSTBNCPUUa4QYv3hdqwe/eyfXXjmni8+9umnH/r4SqWysXpydfXkyZMnTp48ubp64qTC2FGsERIRiIJeq9bYqlTa1UanXu/UG1uVCgi601jFnMWEespijCy+GfMNxDpCEkANgAyhDIEKgQZIR9hGyEZQh1CGSIVQjyIVQRPCJR0VojgCJkIekKV8HMAWYBtBG0EPsQHYRlBHSEfY3JJSDJABKAZYR9BF0IbAREgCyEaRGEZiGOLBEARdGAS0N5AjaCLkIUkwdZA4TCXEbDSi/cFurB/9zJ9fePqeLz7yyace+KuV9fW1k28+sXrixOrJ1dXVtRMnTmqEzHJpftAfdDrdxlZva6vfavcazWa9Puh2C61SwRwhDhONsUbEYeIRUgBrgHWETARlBNQQ6hFQYaQjZEIQh0iHSI2ACiMxAmoYyVGkQ6hHkR2FSzpxCHUITYhMhFSEY4DiCMURMgDJEJkIJgDrCKoI6AibCMURlCE0ETQAygioKBQhEKNIDEe0P4TdIOx0wk4X9wZyGMURcpDYCFuADUQqRCyM5GiE+8Ndp79wz0fPP3n3U5//xBP3/Z//B1cNGlQBGaL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6" descr="http://cs624931.vk.me/v624931780/3a644/GFSxDyKB94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41776"/>
            <a:ext cx="2772000" cy="20162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3212976"/>
            <a:ext cx="2772000" cy="20444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esktop\Пуксик\ПО2012\фото\магистратура2+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32734"/>
            <a:ext cx="2772000" cy="202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http://www.provuz.ru/data/logo/vuz250/vorst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772000" cy="19959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23528" y="2276872"/>
            <a:ext cx="8373616" cy="36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dirty="0" smtClean="0"/>
              <a:t>Кафедра экономики и управления на   предприятии машиностроения: </a:t>
            </a:r>
          </a:p>
          <a:p>
            <a:pPr>
              <a:spcBef>
                <a:spcPts val="0"/>
              </a:spcBef>
            </a:pPr>
            <a:r>
              <a:rPr lang="ru-RU" sz="3200" dirty="0" smtClean="0"/>
              <a:t>тел.243-76-67</a:t>
            </a:r>
            <a:endParaRPr lang="ru-RU" sz="3200" b="1" dirty="0" smtClean="0">
              <a:cs typeface="Aharoni" pitchFamily="2" charset="-79"/>
            </a:endParaRPr>
          </a:p>
          <a:p>
            <a:pPr>
              <a:spcBef>
                <a:spcPts val="0"/>
              </a:spcBef>
            </a:pP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E-mail</a:t>
            </a:r>
            <a:r>
              <a:rPr lang="ru-RU" sz="3200" b="1" dirty="0" smtClean="0">
                <a:cs typeface="Aharoni" pitchFamily="2" charset="-79"/>
              </a:rPr>
              <a:t>: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  <a:hlinkClick r:id="rId2"/>
              </a:rPr>
              <a:t>oskar-turovets@yandex.ru</a:t>
            </a:r>
            <a:endParaRPr lang="ru-RU" sz="3200" b="1" dirty="0" smtClean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ts val="0"/>
              </a:spcBef>
            </a:pPr>
            <a:endParaRPr lang="ru-RU" sz="3200" b="1" dirty="0" smtClean="0">
              <a:cs typeface="Aharoni" pitchFamily="2" charset="-79"/>
            </a:endParaRPr>
          </a:p>
          <a:p>
            <a:endParaRPr lang="ru-RU" sz="3200" dirty="0"/>
          </a:p>
        </p:txBody>
      </p:sp>
      <p:pic>
        <p:nvPicPr>
          <p:cNvPr id="5" name="Рисунок 4" descr="https://im3-tub-ru.yandex.net/i?id=9d6d0345de4f2b157d54b68c278ca219&amp;n=33&amp;h=190&amp;w=2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6"/>
            <a:ext cx="99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5589240"/>
            <a:ext cx="476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https://vk.com/magistratura_eupm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1.bp.blogspot.com/-OPNRNTgsuMM/VNovrQQoGRI/AAAAAAAAA_U/x75QFonCnPY/s1600/0_e8b81_bad9cc67_XL.png"/>
          <p:cNvPicPr/>
          <p:nvPr/>
        </p:nvPicPr>
        <p:blipFill>
          <a:blip r:embed="rId5" cstate="print"/>
          <a:srcRect l="5000" r="11111"/>
          <a:stretch>
            <a:fillRect/>
          </a:stretch>
        </p:blipFill>
        <p:spPr bwMode="auto">
          <a:xfrm>
            <a:off x="6876256" y="3284984"/>
            <a:ext cx="19177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Пуксик\ПО2012\фото\магистратура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7218"/>
            <a:ext cx="8711628" cy="3287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1.bp.blogspot.com/-OPNRNTgsuMM/VNovrQQoGRI/AAAAAAAAA_U/x75QFonCnPY/s1600/0_e8b81_bad9cc67_XL.png"/>
          <p:cNvPicPr/>
          <p:nvPr/>
        </p:nvPicPr>
        <p:blipFill>
          <a:blip r:embed="rId3" cstate="print"/>
          <a:srcRect l="5000" r="11111"/>
          <a:stretch>
            <a:fillRect/>
          </a:stretch>
        </p:blipFill>
        <p:spPr bwMode="auto">
          <a:xfrm>
            <a:off x="7524328" y="4293096"/>
            <a:ext cx="16196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llya\Desktop\Сборник юбилейный\Logo VGTU.jpg"/>
          <p:cNvPicPr/>
          <p:nvPr/>
        </p:nvPicPr>
        <p:blipFill>
          <a:blip r:embed="rId4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494116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ЖДЕМ ВАС 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069514"/>
          </a:xfrm>
        </p:spPr>
        <p:txBody>
          <a:bodyPr/>
          <a:lstStyle/>
          <a:p>
            <a:r>
              <a:rPr lang="ru-RU" sz="3800" dirty="0" smtClean="0"/>
              <a:t>НАПРАВЛЕНИЯ ПОДГОТОВКИ</a:t>
            </a:r>
            <a:endParaRPr lang="ru-RU" sz="3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51520" y="1268760"/>
            <a:ext cx="6984776" cy="41764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27.04.06 ОРГАНИЗАЦИЯ И     УПРАВЛЕНИЕ НАУКОЕМКИМИ ПРОИЗВОДСТВАМИ</a:t>
            </a:r>
          </a:p>
          <a:p>
            <a:endParaRPr lang="ru-RU" sz="3200" dirty="0" smtClean="0"/>
          </a:p>
          <a:p>
            <a:pPr>
              <a:buBlip>
                <a:blip r:embed="rId2"/>
              </a:buBlip>
            </a:pPr>
            <a:r>
              <a:rPr lang="ru-RU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27.04.05 ИННОВАТИКА</a:t>
            </a:r>
          </a:p>
          <a:p>
            <a:endParaRPr lang="ru-RU" sz="3200" dirty="0" smtClean="0"/>
          </a:p>
          <a:p>
            <a:pPr>
              <a:buBlip>
                <a:blip r:embed="rId2"/>
              </a:buBlip>
            </a:pPr>
            <a:r>
              <a:rPr lang="ru-RU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38.04.02 «МЕНЕДЖМЕНТ»</a:t>
            </a:r>
            <a:endParaRPr lang="ru-RU" sz="3200" dirty="0" smtClean="0"/>
          </a:p>
          <a:p>
            <a:endParaRPr lang="ru-RU" sz="3200" dirty="0"/>
          </a:p>
        </p:txBody>
      </p:sp>
      <p:pic>
        <p:nvPicPr>
          <p:cNvPr id="6" name="Рисунок 5" descr="http://1.bp.blogspot.com/-OPNRNTgsuMM/VNovrQQoGRI/AAAAAAAAA_U/x75QFonCnPY/s1600/0_e8b81_bad9cc67_XL.png"/>
          <p:cNvPicPr/>
          <p:nvPr/>
        </p:nvPicPr>
        <p:blipFill>
          <a:blip r:embed="rId3" cstate="print"/>
          <a:srcRect l="5000" r="11111"/>
          <a:stretch>
            <a:fillRect/>
          </a:stretch>
        </p:blipFill>
        <p:spPr bwMode="auto">
          <a:xfrm>
            <a:off x="7020272" y="3645024"/>
            <a:ext cx="19177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lya\Desktop\Сборник юбилейный\Logo VGTU.jpg"/>
          <p:cNvPicPr/>
          <p:nvPr/>
        </p:nvPicPr>
        <p:blipFill>
          <a:blip r:embed="rId4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47664" y="2564904"/>
            <a:ext cx="3744416" cy="3312368"/>
          </a:xfrm>
        </p:spPr>
        <p:txBody>
          <a:bodyPr lIns="288000"/>
          <a:lstStyle/>
          <a:p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Магистерская программа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МЕНЕДЖМЕНТ </a:t>
            </a:r>
          </a:p>
          <a:p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НАУКОЕМКОГО </a:t>
            </a:r>
          </a:p>
          <a:p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ПРОИЗВОДСТВА</a:t>
            </a:r>
          </a:p>
          <a:p>
            <a:pPr>
              <a:buBlip>
                <a:blip r:embed="rId2"/>
              </a:buBlip>
            </a:pPr>
            <a:endParaRPr lang="ru-RU" sz="2000" b="1" cap="all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0"/>
            <a:ext cx="7128792" cy="2880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Направление 27.04.06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«ОРГАНИЗАЦИЯ И УПРАВЛЕНИЕ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НАУКОЕМКИМИ ПРОИЗВОДСТВАМИ»</a:t>
            </a:r>
          </a:p>
        </p:txBody>
      </p:sp>
      <p:pic>
        <p:nvPicPr>
          <p:cNvPr id="8" name="Picture 2" descr="http://dispetcher-gruzoperevozok.info/wp-content/uploads/2013/10/gps-monitoring-busines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387516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4" descr="http://www.vialek.ru/upload/medialibrary/000/0001d7d10a3ca1407ab4c0f795aead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4104456" cy="182600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Рисунок 9" descr="C:\Users\allya\Desktop\Сборник юбилейный\Logo VGTU.jpg"/>
          <p:cNvPicPr/>
          <p:nvPr/>
        </p:nvPicPr>
        <p:blipFill>
          <a:blip r:embed="rId5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524328" cy="2016224"/>
          </a:xfrm>
        </p:spPr>
        <p:txBody>
          <a:bodyPr/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МЕНЕДЖМЕНТ </a:t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НАУКОЕМКОГО </a:t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ПРОИЗВОДСТВА</a:t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979712" y="2852936"/>
            <a:ext cx="6563072" cy="158417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Бюджетные места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Форма обучения: очная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1.bp.blogspot.com/-OPNRNTgsuMM/VNovrQQoGRI/AAAAAAAAA_U/x75QFonCnPY/s1600/0_e8b81_bad9cc67_XL.png"/>
          <p:cNvPicPr/>
          <p:nvPr/>
        </p:nvPicPr>
        <p:blipFill>
          <a:blip r:embed="rId2" cstate="print"/>
          <a:srcRect l="5000" r="11111"/>
          <a:stretch>
            <a:fillRect/>
          </a:stretch>
        </p:blipFill>
        <p:spPr bwMode="auto">
          <a:xfrm>
            <a:off x="7020272" y="3645024"/>
            <a:ext cx="19177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lya\Desktop\Сборник юбилейный\Logo VGTU.jpg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96752"/>
          </a:xfrm>
        </p:spPr>
        <p:txBody>
          <a:bodyPr/>
          <a:lstStyle/>
          <a:p>
            <a:r>
              <a:rPr lang="ru-R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МЕНЕДЖМЕНТ НАУКОЕМКОГО ПРОИЗВОДСТВА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МАГИСТЕРСКОЙ ПРОГРАММЫ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0"/>
          </p:nvPr>
        </p:nvSpPr>
        <p:spPr>
          <a:xfrm>
            <a:off x="1835696" y="2564904"/>
            <a:ext cx="4680520" cy="3427785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Заслуженный экономист России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err="1" smtClean="0"/>
              <a:t>д.э.н</a:t>
            </a:r>
            <a:r>
              <a:rPr lang="ru-RU" sz="2000" dirty="0" smtClean="0"/>
              <a:t>., профессор,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зав.кафедрой экономики и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управления на предприятии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машиностроения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000" b="1" i="1" dirty="0" smtClean="0"/>
              <a:t>Туровец Оскар Григорьевич</a:t>
            </a:r>
            <a:endParaRPr lang="ru-RU" sz="2000" dirty="0"/>
          </a:p>
        </p:txBody>
      </p:sp>
      <p:pic>
        <p:nvPicPr>
          <p:cNvPr id="8" name="Рисунок 7" descr="E:\FOTO\Фото для юбилея\Фото кафедры\DSC004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9702" t="26237" r="44815" b="26442"/>
          <a:stretch/>
        </p:blipFill>
        <p:spPr bwMode="auto">
          <a:xfrm>
            <a:off x="6796797" y="2420888"/>
            <a:ext cx="234720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9" name="Рисунок 8" descr="C:\Users\allya\Desktop\Сборник юбилейный\Logo VGTU.jpg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134072" y="1556792"/>
            <a:ext cx="6563072" cy="4435897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Подготовка магистров в области управления исследованиями и разработками для наукоемких предприятий, обладающих  необходимыми профессиональными      знаниями и навыками, способных осуществлять эффективную профессиональную    деятельность в различных сферах          (научной, производственной, организационной, проектной ). </a:t>
            </a:r>
          </a:p>
          <a:p>
            <a:endParaRPr lang="ru-RU" dirty="0"/>
          </a:p>
        </p:txBody>
      </p:sp>
      <p:pic>
        <p:nvPicPr>
          <p:cNvPr id="5" name="Picture 2" descr="http://sdelanounas.ru/i/c/m/5/f_cm5pYy1yem4ucnUvaW1hZ2VzL3JvY2tldGxhdW5jaGVyL3BhZ2VzL2Jsb2cvaW1nLTA0LmpwZz9fX2lkPTY3ODQ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929188"/>
            <a:ext cx="2339752" cy="19288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 descr="C:\Users\allya\Desktop\Сборник юбилейный\Logo VGTU.jpg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268760"/>
          </a:xfrm>
        </p:spPr>
        <p:txBody>
          <a:bodyPr/>
          <a:lstStyle/>
          <a:p>
            <a:pPr lvl="0"/>
            <a:r>
              <a:rPr lang="ru-RU" sz="2800" dirty="0" smtClean="0"/>
              <a:t>Направление 27.04.05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«ИННОВАТИКА»</a:t>
            </a:r>
            <a:endParaRPr lang="ru-RU" dirty="0"/>
          </a:p>
        </p:txBody>
      </p:sp>
      <p:pic>
        <p:nvPicPr>
          <p:cNvPr id="5" name="Рисунок 4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static.wixstatic.com/media/5c563e_3217c153b22149d1b355e61b78d6c0a1.jpg_srz_4288_2848_85_22_0.50_1.20_0.00_jpg_sr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1700808"/>
            <a:ext cx="3491880" cy="27164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532" name="Picture 4" descr="http://vista.today/wp-content/uploads/2016/02/innovatio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4149080"/>
            <a:ext cx="3384376" cy="2708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177281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Магистерская программа</a:t>
            </a:r>
          </a:p>
          <a:p>
            <a:pPr>
              <a:buBlip>
                <a:blip r:embed="rId15"/>
              </a:buBlip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ИННОВАЦИОННЫМИ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ПРОЕКТАМИ И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ПРОГРАММАМИ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437112"/>
            <a:ext cx="3707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Бюджетные места</a:t>
            </a:r>
          </a:p>
          <a:p>
            <a:r>
              <a:rPr lang="ru-RU" sz="2800" b="1" i="1" dirty="0" smtClean="0"/>
              <a:t>Форма обучения: </a:t>
            </a:r>
          </a:p>
          <a:p>
            <a:pPr>
              <a:buFont typeface="Wingdings" pitchFamily="2" charset="2"/>
              <a:buChar char="q"/>
            </a:pPr>
            <a:r>
              <a:rPr lang="ru-RU" sz="2800" b="1" i="1" dirty="0" smtClean="0"/>
              <a:t>  очная</a:t>
            </a:r>
          </a:p>
          <a:p>
            <a:pPr>
              <a:buFont typeface="Wingdings" pitchFamily="2" charset="2"/>
              <a:buChar char="q"/>
            </a:pPr>
            <a:r>
              <a:rPr lang="ru-RU" sz="2800" b="1" i="1" dirty="0" smtClean="0"/>
              <a:t>  заочная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296144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ИННОВАЦИОННЫМИ ПРОЕКТАМИ И ПРОГРАММАМИ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844824"/>
            <a:ext cx="6563072" cy="460648"/>
          </a:xfrm>
        </p:spPr>
        <p:txBody>
          <a:bodyPr/>
          <a:lstStyle/>
          <a:p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магистерской программы</a:t>
            </a:r>
            <a:endParaRPr lang="ru-RU" cap="all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19672" y="2708920"/>
            <a:ext cx="4752528" cy="3283769"/>
          </a:xfrm>
        </p:spPr>
        <p:txBody>
          <a:bodyPr/>
          <a:lstStyle/>
          <a:p>
            <a:r>
              <a:rPr lang="ru-RU" sz="2000" dirty="0" err="1" smtClean="0"/>
              <a:t>д.э.н</a:t>
            </a:r>
            <a:r>
              <a:rPr lang="ru-RU" sz="2000" dirty="0" smtClean="0"/>
              <a:t>., профессор кафедры </a:t>
            </a:r>
          </a:p>
          <a:p>
            <a:r>
              <a:rPr lang="ru-RU" sz="2000" dirty="0" smtClean="0"/>
              <a:t>экономики и управления на </a:t>
            </a:r>
          </a:p>
          <a:p>
            <a:r>
              <a:rPr lang="ru-RU" sz="2000" dirty="0" smtClean="0"/>
              <a:t>предприятии машиностроения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Свиридова Светлана Викторовна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allya\Desktop\Сборник юбилейный\Logo VGTU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AutoShape 2" descr="https://apf.mail.ru/cgi-bin/readmsg?id=15133593030000000393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apf.mail.ru/cgi-bin/readmsg?id=15133593030000000393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Admin\Downloads\Фотогорафия Свиридова С.В.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2708920"/>
            <a:ext cx="22322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16587</TotalTime>
  <Words>563</Words>
  <Application>Microsoft Office PowerPoint</Application>
  <PresentationFormat>Экран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Слайд 1</vt:lpstr>
      <vt:lpstr>МАГИСТРАТУРА</vt:lpstr>
      <vt:lpstr>НАПРАВЛЕНИЯ ПОДГОТОВКИ</vt:lpstr>
      <vt:lpstr>Слайд 4</vt:lpstr>
      <vt:lpstr>МЕНЕДЖМЕНТ  НАУКОЕМКОГО  ПРОИЗВОДСТВА </vt:lpstr>
      <vt:lpstr>МЕНЕДЖМЕНТ НАУКОЕМКОГО ПРОИЗВОДСТВА</vt:lpstr>
      <vt:lpstr>Концепция программы</vt:lpstr>
      <vt:lpstr>Направление 27.04.05 «ИННОВАТИКА»</vt:lpstr>
      <vt:lpstr>УПРАВЛЕНИЕ  ИННОВАЦИОННЫМИ ПРОЕКТАМИ И ПРОГРАММАМИ</vt:lpstr>
      <vt:lpstr>Концепция программы</vt:lpstr>
      <vt:lpstr>Направление 38.04.02 «МЕНЕДЖМЕНТ»</vt:lpstr>
      <vt:lpstr>Направление 38.04.02 «МЕНЕДЖМЕНТ»</vt:lpstr>
      <vt:lpstr>Логистические системы  предприятия</vt:lpstr>
      <vt:lpstr>Концепция программы</vt:lpstr>
      <vt:lpstr>Экономика и  управление  предприятиями</vt:lpstr>
      <vt:lpstr>Концепция программы</vt:lpstr>
      <vt:lpstr>Общая информация</vt:lpstr>
      <vt:lpstr>Ключевые партнеры</vt:lpstr>
      <vt:lpstr>УСЛОВИЯ ПОСТУПЛЕНИЯ</vt:lpstr>
      <vt:lpstr>Работа</vt:lpstr>
      <vt:lpstr>Слайд 21</vt:lpstr>
      <vt:lpstr>О НАС</vt:lpstr>
      <vt:lpstr>Слайд 23</vt:lpstr>
      <vt:lpstr>НАША УВЛЕКАТЕЛЬНАЯ ЖИЗНЬ</vt:lpstr>
      <vt:lpstr>Контактная информация</vt:lpstr>
      <vt:lpstr>Слайд 26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289</cp:revision>
  <dcterms:created xsi:type="dcterms:W3CDTF">2014-04-01T16:35:38Z</dcterms:created>
  <dcterms:modified xsi:type="dcterms:W3CDTF">2019-03-25T09:07:10Z</dcterms:modified>
</cp:coreProperties>
</file>